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Roboto"/>
      <p:regular r:id="rId89"/>
      <p:bold r:id="rId90"/>
      <p:italic r:id="rId91"/>
      <p:boldItalic r:id="rId92"/>
    </p:embeddedFont>
    <p:embeddedFont>
      <p:font typeface="Old Standard TT"/>
      <p:regular r:id="rId93"/>
      <p:bold r:id="rId94"/>
      <p: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OldStandardTT-italic.fntdata"/><Relationship Id="rId50" Type="http://schemas.openxmlformats.org/officeDocument/2006/relationships/slide" Target="slides/slide45.xml"/><Relationship Id="rId94" Type="http://schemas.openxmlformats.org/officeDocument/2006/relationships/font" Target="fonts/OldStandardTT-bold.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OldStandardTT-regular.fntdata"/><Relationship Id="rId92"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robability_theory"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4adbf0473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4adbf047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Times New Roman"/>
                <a:ea typeface="Times New Roman"/>
                <a:cs typeface="Times New Roman"/>
                <a:sym typeface="Times New Roman"/>
              </a:rPr>
              <a:t>So what does your typical group fairness definition look like well, if you want to create a definition of fairness or an instance of a definition of fairness of the group variety there's a couple things you need to do...we, as the designer of the fairness definition need to commit in advance. We need to commit to what group or groups we want to protect for what attributes like race or gender that want to apply our fairness definition to. Further also need to say what constitutes harm.   In other words, what, what is the type of decision or mistake that we might make on an individual that would constitute a harm to that individual. We have to sit down and think, like, Okay, in this particular application domain, who are we worried about being harmed and what constitutes harm and we need to kind of specify and commit to those things in advance to craft our fairness definition. But once we have decided what groups or attributes we want to be fair, with respect to and what constitutes harm  your typical group fairness definition then seeks to equalize or approximately equalize rates of harm across groups.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747487"/>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4adbf0473_0_2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4adbf047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ld Standard TT"/>
                <a:ea typeface="Old Standard TT"/>
                <a:cs typeface="Old Standard TT"/>
                <a:sym typeface="Old Standard TT"/>
              </a:rPr>
              <a:t>Example from Kearns….Consider a simple two dimensional version of admissions problem where you want to predict educational success. Suppose  we have historical data from high school applicants that includes the high school GPA as well as SAT score. Further suppose because these are students who actually attended Penn we know whether they succeeded at Penn or not. By success we can use any kind of quantifiable objectively measurable definition but for the sake of this example let's say concretely an undergrad succeeds at Penn if they graduate within five years of arriving and maintain at least say a 3.0 GPA, but it could be anything you want, as long as we can measure it. </a:t>
            </a:r>
            <a:endParaRPr sz="1600">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This data consists of green points that are either circles  or triangles. The circles and triangles here indicate whether that students succeeded under whatever definition, we are applying. You can kind of see that the cloud of points, has the expected structure. In general, the points up into the right, the people with higher GPA is and SAT scores. Even if we didn't know anything about machine learning and we were asked to use this historical data to build a good predictive model for future admissions decisions we might well pick this simple linear classifier and predict that anything above this blue line is a circle and anything below it is a minus. </a:t>
            </a:r>
            <a:endParaRPr sz="1600">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There is one false rejection in this model but overall it's pretty good.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4adbf0473_0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4adbf047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ld Standard TT"/>
                <a:ea typeface="Old Standard TT"/>
                <a:cs typeface="Old Standard TT"/>
                <a:sym typeface="Old Standard TT"/>
              </a:rPr>
              <a:t>Example from Kearns….Consider a simple two dimensional version of admissions problem where you want to predict educational success. Suppose  we have historical data from high school applicants that includes the high school GPA as well as SAT score. Further suppose because these are students who actually attended Penn we know whether they succeeded at Penn or not. By success we can use any kind of quantifiable objectively measurable definition but for the sake of this example let's say concretely an undergrad succeeds at Penn if they graduate within five years of arriving and maintain at least say a 3.0 GPA, but it could be anything you want, as long as we can measure it. </a:t>
            </a:r>
            <a:endParaRPr sz="1600">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This data consists of green points that are either circles  or triangles. The circles and triangles here indicate whether that students succeeded under whatever definition, we are applying. You can kind of see that the cloud of points, has the expected structure. In general, the points up into the right, the people with higher GPA is and SAT scores. Even if we didn't know anything about machine learning and we were asked to use this historical data to build a good predictive model for future admissions decisions we might well pick this simple linear classifier and predict that anything above this blue line is a circle and anything below it is a minus. </a:t>
            </a:r>
            <a:endParaRPr sz="1600">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There is one false rejection in this model but overall it's pretty good.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4adbf0473_0_4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4adbf047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I would choose like this purple classifier which does a perfect job of separating circles from the triangles. And now you can see what the problem with standard machine learning is.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4adbf0473_0_3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4adbf047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I would choose like this purple classifier which does a perfect job of separating circles from the triangles. And now you can see what the problem with standard machine learning is.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4adbf0473_0_5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4adbf0473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If I now look at the combine data set and I solve this problem the usual machine learning problem of, let's say, pick the linear classifier which minimizes the overall error on the data set. I will end up choosing the exact same model that I chose on the green population alone.</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If </a:t>
            </a:r>
            <a:r>
              <a:rPr lang="en" sz="1600">
                <a:solidFill>
                  <a:schemeClr val="dk1"/>
                </a:solidFill>
                <a:latin typeface="Old Standard TT"/>
                <a:ea typeface="Old Standard TT"/>
                <a:cs typeface="Old Standard TT"/>
                <a:sym typeface="Old Standard TT"/>
              </a:rPr>
              <a:t>I tried to shift this blue classifier down far enough to pick up these additional, orange points I would also pick up so many more green minuses along the way and would increase my overall error significantly. So you can see if I just use the standard minimize the error principle of machine learning  I will end up with a model that that that we can say is quantitatively unfair in the specific technical way we've been discussing. Meaning the false rejection rates of this blue classifier on the green population is close to zero but the false rejection rate of that classifier on the orange population is close to 100% So the difference or disparity in the false rejection rates in the two populations is as high as you can get.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4adbf0473_0_4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4adbf0473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ld Standard TT"/>
                <a:ea typeface="Old Standard TT"/>
                <a:cs typeface="Old Standard TT"/>
                <a:sym typeface="Old Standard TT"/>
              </a:rPr>
              <a:t> </a:t>
            </a:r>
            <a:r>
              <a:rPr lang="en" sz="1400">
                <a:solidFill>
                  <a:schemeClr val="dk1"/>
                </a:solidFill>
                <a:latin typeface="Old Standard TT"/>
                <a:ea typeface="Old Standard TT"/>
                <a:cs typeface="Old Standard TT"/>
                <a:sym typeface="Old Standard TT"/>
              </a:rPr>
              <a:t>Now you might say, well, this is stupid because I know what the group membership is why don't I just apply a two part model?  So I've won on both accuracy and fairness. </a:t>
            </a:r>
            <a:endParaRPr sz="14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br>
              <a:rPr lang="en" sz="1400">
                <a:solidFill>
                  <a:schemeClr val="dk1"/>
                </a:solidFill>
                <a:latin typeface="Old Standard TT"/>
                <a:ea typeface="Old Standard TT"/>
                <a:cs typeface="Old Standard TT"/>
                <a:sym typeface="Old Standard TT"/>
              </a:rPr>
            </a:br>
            <a:r>
              <a:rPr lang="en" sz="1400">
                <a:solidFill>
                  <a:schemeClr val="dk1"/>
                </a:solidFill>
                <a:latin typeface="Old Standard TT"/>
                <a:ea typeface="Old Standard TT"/>
                <a:cs typeface="Old Standard TT"/>
                <a:sym typeface="Old Standard TT"/>
              </a:rPr>
              <a:t>But consider model if this was a consumer lending application and consider if green and orange are racial groups. Then this strategy would be is against the law in United States. We can now wee how nuanced fairness can get because I'm sure that regulators when they came up with this law must have thought that they are somehow protecting minority groups by enacting a law that forbids the use of race in lending decisions. But in this example forbidding the use of race actually guarantees harm to the very group that you thought you were protecting by such a regulation. The high level solution that the literature proposes is we should change our our training criteria. As I've already suggested I should somehow change our training criteria from only mentioning overall accuracy, which, gives us this unfair model to somehow incorporating an explicit concern with let's say equalizing the false rejection rate across different groups as well.  Understanding fairness and the elimination of bias this way is what I want to call predictive invariance and this actually appears in psychometric literature from the 60s </a:t>
            </a:r>
            <a:endParaRPr sz="14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4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dk1"/>
                </a:solidFill>
              </a:rPr>
              <a:t>So if I simply take that X, Y data and use it as a sample to train them machine learning model, you know what am I really predicting there. I'm predicting you know collegiate success for the sub population of of applicants to penn who were admitted and who attended pen. Okay, it is not the same as the distribution of applicants to penn period, it is filtered twice right because first we're filtering by the admitted students and then we're filtering by the ones who actually came okay so. And in particular here's something that can go wrong with that right which is.Suppose we look at that historical data and we say oh wow you know. You know this minority population really underperforms that pen right, you know we we look at these X, Y pairs that we have and we look and there's some particular minority group. And their success rate in this data set is much lower than this, the overall success rate in the dataset okay.  So we might we might be encouraged to think that, like this pop this subpopulation this minority population of applicants is just like less well qualified for success in pen okay. But then what if I told you well you know what the problem is, is that the pen admissions officers, you know they know certain high schools really well. there's a certain demographic of students who generally apply to him, like it's not an arbitrary sample from the population of the world, obviously. And so it shouldn't surprise anyone if the pen admissions office collectively. s better on average at kind of picking successful students from the high schools that they understand and know better than the ones that they're less familiar with okay. </a:t>
            </a:r>
            <a:endParaRPr b="1">
              <a:solidFill>
                <a:schemeClr val="dk1"/>
              </a:solidFill>
            </a:endParaRPr>
          </a:p>
          <a:p>
            <a:pPr indent="0" lvl="0" marL="0" rtl="0" algn="l">
              <a:spcBef>
                <a:spcPts val="0"/>
              </a:spcBef>
              <a:spcAft>
                <a:spcPts val="0"/>
              </a:spcAft>
              <a:buNone/>
            </a:pPr>
            <a:r>
              <a:rPr lang="en">
                <a:solidFill>
                  <a:srgbClr val="747487"/>
                </a:solidFill>
              </a:rPr>
              <a:t>So, in other words the fact that this minority group succeeded less frequently at penn and the overall population. </a:t>
            </a:r>
            <a:endParaRPr>
              <a:solidFill>
                <a:srgbClr val="747487"/>
              </a:solidFill>
            </a:endParaRPr>
          </a:p>
          <a:p>
            <a:pPr indent="0" lvl="0" marL="0" rtl="0" algn="l">
              <a:spcBef>
                <a:spcPts val="0"/>
              </a:spcBef>
              <a:spcAft>
                <a:spcPts val="0"/>
              </a:spcAft>
              <a:buNone/>
            </a:pPr>
            <a:r>
              <a:rPr b="1" lang="en">
                <a:solidFill>
                  <a:schemeClr val="dk1"/>
                </a:solidFill>
              </a:rPr>
              <a:t>could have nothing to do with that minority population being less qualified, in reality, it could just be that the pen admissions office is less good at picking the good students from those high school So my point is, is that you know when there are these filtering steps liking it admissions process and you're only looking at the data that made it through that filtering process. Then a big part of what you're modeling when you fit a model to X, Y data. it's some some you know unknown mixture of actually predicting like the quality of the applicants themselves and predicting the quality modeling the quality of the filtering step in the form of the admissions office okay. And, and so you know, one should be very aware of that in you know building predictive models from college admissions and you know. Some sometimes maybe all you want to do is replicate the human process right, you know, maybe you have to screen, you know. Maybe at a company like Amazon you're getting so many applications for jobs that you, you know you need automated hell. </a:t>
            </a:r>
            <a:r>
              <a:rPr lang="en">
                <a:solidFill>
                  <a:srgbClr val="747487"/>
                </a:solidFill>
              </a:rPr>
              <a:t>And you don't even have like the pretense that you're going to try to improve on like the vetting process of resumes of the HR department you just like to replicate it like you'd be just happy if you could automate it so that you could you know kind of basically handle more workflow.</a:t>
            </a:r>
            <a:endParaRPr>
              <a:solidFill>
                <a:srgbClr val="747487"/>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1"/>
              </a:solidFill>
              <a:latin typeface="Old Standard TT"/>
              <a:ea typeface="Old Standard TT"/>
              <a:cs typeface="Old Standard TT"/>
              <a:sym typeface="Old Standard T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63bfbaf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63bfbaf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Normally if you are doing an </a:t>
            </a:r>
            <a:r>
              <a:rPr lang="en"/>
              <a:t>optimization</a:t>
            </a:r>
            <a:r>
              <a:rPr lang="en"/>
              <a:t> and you add some constraint on it. It typically is only going to make your </a:t>
            </a:r>
            <a:r>
              <a:rPr lang="en"/>
              <a:t>optimization</a:t>
            </a:r>
            <a:r>
              <a:rPr lang="en"/>
              <a:t> worse. But if you are optimizing the wrong thing then maybe the constraints could make the </a:t>
            </a:r>
            <a:r>
              <a:rPr lang="en"/>
              <a:t>solution</a:t>
            </a:r>
            <a:r>
              <a:rPr lang="en"/>
              <a:t> better.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my interests in MI and PI</a:t>
            </a:r>
            <a:endParaRPr/>
          </a:p>
          <a:p>
            <a:pPr indent="0" lvl="0" marL="0" rtl="0" algn="l">
              <a:spcBef>
                <a:spcPts val="0"/>
              </a:spcBef>
              <a:spcAft>
                <a:spcPts val="0"/>
              </a:spcAft>
              <a:buNone/>
            </a:pPr>
            <a:r>
              <a:rPr lang="en"/>
              <a:t>Aaron mentioned this </a:t>
            </a:r>
            <a:r>
              <a:rPr lang="en"/>
              <a:t>paper by his advisor. </a:t>
            </a:r>
            <a:endParaRPr/>
          </a:p>
          <a:p>
            <a:pPr indent="0" lvl="0" marL="0" rtl="0" algn="l">
              <a:spcBef>
                <a:spcPts val="0"/>
              </a:spcBef>
              <a:spcAft>
                <a:spcPts val="0"/>
              </a:spcAft>
              <a:buNone/>
            </a:pPr>
            <a:r>
              <a:rPr lang="en"/>
              <a:t>Michael RCN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3e616ceef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3e616ceef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Normally if you are doing an optimization and you add some constraint on it. It typically is only going to make your optimization worse. But if you are optimizing the wrong thing then maybe the constraints could make the solution better.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my interests in MI and PI</a:t>
            </a:r>
            <a:endParaRPr/>
          </a:p>
          <a:p>
            <a:pPr indent="0" lvl="0" marL="0" rtl="0" algn="l">
              <a:spcBef>
                <a:spcPts val="0"/>
              </a:spcBef>
              <a:spcAft>
                <a:spcPts val="0"/>
              </a:spcAft>
              <a:buNone/>
            </a:pPr>
            <a:r>
              <a:rPr lang="en"/>
              <a:t>Aaron mentioned this paper by his advisor. </a:t>
            </a:r>
            <a:endParaRPr/>
          </a:p>
          <a:p>
            <a:pPr indent="0" lvl="0" marL="0" rtl="0" algn="l">
              <a:spcBef>
                <a:spcPts val="0"/>
              </a:spcBef>
              <a:spcAft>
                <a:spcPts val="0"/>
              </a:spcAft>
              <a:buNone/>
            </a:pPr>
            <a:r>
              <a:rPr lang="en"/>
              <a:t>Michael RCN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3e616ceef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3e616ceef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Normally if you are doing an optimization and you add some constraint on it. It typically is only going to make your optimization worse. But if you are optimizing the wrong thing then maybe the constraints could make the solution better.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my interests in MI and PI</a:t>
            </a:r>
            <a:endParaRPr/>
          </a:p>
          <a:p>
            <a:pPr indent="0" lvl="0" marL="0" rtl="0" algn="l">
              <a:spcBef>
                <a:spcPts val="0"/>
              </a:spcBef>
              <a:spcAft>
                <a:spcPts val="0"/>
              </a:spcAft>
              <a:buNone/>
            </a:pPr>
            <a:r>
              <a:rPr lang="en"/>
              <a:t>Aaron mentioned this paper by his advisor. </a:t>
            </a:r>
            <a:endParaRPr/>
          </a:p>
          <a:p>
            <a:pPr indent="0" lvl="0" marL="0" rtl="0" algn="l">
              <a:spcBef>
                <a:spcPts val="0"/>
              </a:spcBef>
              <a:spcAft>
                <a:spcPts val="0"/>
              </a:spcAft>
              <a:buNone/>
            </a:pPr>
            <a:r>
              <a:rPr lang="en"/>
              <a:t>Michael RCN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63bfbaf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63bfbaf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63bfbaf2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63bfbaf2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Normally if you are doing an optimization and you add some constraint on it. It typically is only going to make your optimization worse. But if you are optimizing the wrong thing then maybe the constraints could make the solution better.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history of this </a:t>
            </a:r>
            <a:r>
              <a:rPr lang="en"/>
              <a:t>research</a:t>
            </a:r>
            <a:r>
              <a:rPr lang="en"/>
              <a:t> from </a:t>
            </a:r>
            <a:r>
              <a:rPr lang="en"/>
              <a:t>Propublica</a:t>
            </a:r>
            <a:r>
              <a:rPr lang="en"/>
              <a:t> </a:t>
            </a:r>
            <a:r>
              <a:rPr lang="en"/>
              <a:t>article</a:t>
            </a:r>
            <a:r>
              <a:rPr lang="en"/>
              <a:t> that claimed there was demographic disparities with Compas with was an </a:t>
            </a:r>
            <a:r>
              <a:rPr lang="en"/>
              <a:t>actuarian</a:t>
            </a:r>
            <a:r>
              <a:rPr lang="en"/>
              <a:t> risk </a:t>
            </a:r>
            <a:r>
              <a:rPr lang="en"/>
              <a:t>assessment</a:t>
            </a:r>
            <a:r>
              <a:rPr lang="en"/>
              <a:t> tool used to decided criminal sanctions like wheather you should be released on bail...claims in article are debated and intepreations….One </a:t>
            </a:r>
            <a:r>
              <a:rPr lang="en"/>
              <a:t>response</a:t>
            </a:r>
            <a:r>
              <a:rPr lang="en"/>
              <a:t> was to say we need to do ML but we train models we are doing </a:t>
            </a:r>
            <a:r>
              <a:rPr lang="en"/>
              <a:t>optimization</a:t>
            </a:r>
            <a:r>
              <a:rPr lang="en"/>
              <a:t> where we have some </a:t>
            </a:r>
            <a:r>
              <a:rPr lang="en"/>
              <a:t>objective</a:t>
            </a:r>
            <a:r>
              <a:rPr lang="en"/>
              <a:t> function maybe some </a:t>
            </a:r>
            <a:r>
              <a:rPr lang="en"/>
              <a:t>surrogate</a:t>
            </a:r>
            <a:r>
              <a:rPr lang="en"/>
              <a:t> lose and we want to add some </a:t>
            </a:r>
            <a:r>
              <a:rPr lang="en"/>
              <a:t>constraint</a:t>
            </a:r>
            <a:r>
              <a:rPr lang="en"/>
              <a:t> to the opotmzation that </a:t>
            </a:r>
            <a:r>
              <a:rPr lang="en"/>
              <a:t>balances</a:t>
            </a:r>
            <a:r>
              <a:rPr lang="en"/>
              <a:t> across demographic groups. They are suppose to </a:t>
            </a:r>
            <a:r>
              <a:rPr lang="en"/>
              <a:t>capture</a:t>
            </a:r>
            <a:r>
              <a:rPr lang="en"/>
              <a:t> so part of equity or justice. That can be put into your opitmatization problem.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63bfbaf2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63bfbaf2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Pro Publica, Inc., is a nonprofit organization based in New York City. It is a newsroom that aims to produce investigative journalism in the public interest. </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 </a:t>
            </a:r>
            <a:endParaRPr sz="1200">
              <a:solidFill>
                <a:schemeClr val="dk1"/>
              </a:solidFill>
              <a:highlight>
                <a:schemeClr val="lt1"/>
              </a:highlight>
            </a:endParaRPr>
          </a:p>
          <a:p>
            <a:pPr indent="0" lvl="0" marL="0" rtl="0" algn="l">
              <a:spcBef>
                <a:spcPts val="0"/>
              </a:spcBef>
              <a:spcAft>
                <a:spcPts val="0"/>
              </a:spcAft>
              <a:buNone/>
            </a:pPr>
            <a:r>
              <a:rPr lang="en" sz="1200"/>
              <a:t>So history of this research from Propublica article that claimed there was demographic disparities with Compas with was an </a:t>
            </a:r>
            <a:r>
              <a:rPr lang="en" sz="1200"/>
              <a:t>actuarial</a:t>
            </a:r>
            <a:r>
              <a:rPr lang="en" sz="1200"/>
              <a:t> risk assessment tool used to </a:t>
            </a:r>
            <a:r>
              <a:rPr lang="en" sz="1200"/>
              <a:t>decide</a:t>
            </a:r>
            <a:r>
              <a:rPr lang="en" sz="1200"/>
              <a:t> criminal sanctions like </a:t>
            </a:r>
            <a:r>
              <a:rPr lang="en" sz="1200"/>
              <a:t>whether</a:t>
            </a:r>
            <a:r>
              <a:rPr lang="en" sz="1200"/>
              <a:t> you should be released on bail...claims in article are debated and </a:t>
            </a:r>
            <a:r>
              <a:rPr lang="en" sz="1200"/>
              <a:t>interpretations</a:t>
            </a:r>
            <a:r>
              <a:rPr lang="en" sz="1200"/>
              <a:t>….One response was to say we need to do ML but we train models we are doing optimization where we have some objective function maybe some surrogate lose and we want to add some constraint to the </a:t>
            </a:r>
            <a:r>
              <a:rPr lang="en" sz="1200"/>
              <a:t>optimization</a:t>
            </a:r>
            <a:r>
              <a:rPr lang="en" sz="1200"/>
              <a:t> that balances across demographic groups. They are suppose to capture so part of equity or justice. That can be put into your </a:t>
            </a:r>
            <a:r>
              <a:rPr lang="en" sz="1200"/>
              <a:t>optimization</a:t>
            </a:r>
            <a:r>
              <a:rPr lang="en" sz="1200"/>
              <a:t> problem. </a:t>
            </a:r>
            <a:endParaRPr sz="1200"/>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3e616ceef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3e616ceef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Pro Publica, Inc., is a nonprofit organization based in New York City. It is a newsroom that aims to produce investigative journalism in the public interest. </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 </a:t>
            </a:r>
            <a:endParaRPr sz="1200">
              <a:solidFill>
                <a:schemeClr val="dk1"/>
              </a:solidFill>
              <a:highlight>
                <a:schemeClr val="lt1"/>
              </a:highlight>
            </a:endParaRPr>
          </a:p>
          <a:p>
            <a:pPr indent="0" lvl="0" marL="0" rtl="0" algn="l">
              <a:spcBef>
                <a:spcPts val="0"/>
              </a:spcBef>
              <a:spcAft>
                <a:spcPts val="0"/>
              </a:spcAft>
              <a:buNone/>
            </a:pPr>
            <a:r>
              <a:rPr lang="en" sz="1200"/>
              <a:t>So history of this research from Propublica article that claimed there was demographic disparities with Compas with was an actuarial risk assessment tool used to decide criminal sanctions like whether you should be released on bail...claims in article are debated and interpretations….One response was to say we need to do ML but we train models we are doing optimization where we have some objective function maybe some surrogate lose and we want to add some constraint to the optimization that balances across demographic groups. They are suppose to capture so part of equity or justice. That can be put into your optimization problem. </a:t>
            </a:r>
            <a:endParaRPr sz="1200"/>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63bfbaf2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63bfbaf2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 </a:t>
            </a:r>
            <a:endParaRPr sz="1200"/>
          </a:p>
          <a:p>
            <a:pPr indent="0" lvl="0" marL="0" rtl="0" algn="l">
              <a:spcBef>
                <a:spcPts val="0"/>
              </a:spcBef>
              <a:spcAft>
                <a:spcPts val="0"/>
              </a:spcAft>
              <a:buNone/>
            </a:pPr>
            <a:r>
              <a:rPr lang="en"/>
              <a:t>This motivated fairness in ML and mathematical definitions that can be analyzed.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3e616ceef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3e616ceef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 </a:t>
            </a:r>
            <a:endParaRPr sz="1200"/>
          </a:p>
          <a:p>
            <a:pPr indent="0" lvl="0" marL="0" rtl="0" algn="l">
              <a:spcBef>
                <a:spcPts val="0"/>
              </a:spcBef>
              <a:spcAft>
                <a:spcPts val="0"/>
              </a:spcAft>
              <a:buNone/>
            </a:pPr>
            <a:r>
              <a:rPr lang="en"/>
              <a:t>This motivated fairness in ML and mathematical definitions that can be analyzed.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63bfbaf2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63bfbaf2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63bfbaf2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63bfbaf2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3e616ceef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3e616ceef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3e616ceef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3e616ceef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3e616ceef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3e616ceef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63bfbaf2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63bfbaf2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63bfbaf2e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63bfbaf2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63bfbaf2e_0_1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63bfbaf2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63bfbaf2e_0_2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63bfbaf2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63bfbaf2e_0_2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63bfbaf2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3e616ceef_0_12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3e616ceef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63bfbaf2e_0_3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63bfbaf2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Typically we assume that the instances are generated by some probability distribution. We denote that probability distribution over </a:t>
            </a:r>
            <a:r>
              <a:rPr b="1" i="1" lang="en" sz="1600">
                <a:solidFill>
                  <a:schemeClr val="dk1"/>
                </a:solidFill>
              </a:rPr>
              <a:t>X</a:t>
            </a:r>
            <a:r>
              <a:rPr lang="en" sz="1600">
                <a:solidFill>
                  <a:schemeClr val="dk1"/>
                </a:solidFill>
              </a:rPr>
              <a:t> by </a:t>
            </a:r>
            <a:r>
              <a:rPr b="1" i="1" lang="en" sz="1600">
                <a:solidFill>
                  <a:schemeClr val="dk1"/>
                </a:solidFill>
              </a:rPr>
              <a:t>D</a:t>
            </a:r>
            <a:r>
              <a:rPr lang="en" sz="1600">
                <a:solidFill>
                  <a:schemeClr val="dk1"/>
                </a:solidFill>
              </a:rPr>
              <a:t>. It is important to note that we do not assume that the learner knows anything about this distribution. This could be any arbitrary probability distribution</a:t>
            </a:r>
            <a:endParaRPr sz="1600">
              <a:latin typeface="Old Standard TT"/>
              <a:ea typeface="Old Standard TT"/>
              <a:cs typeface="Old Standard TT"/>
              <a:sym typeface="Old Standard T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63bfbaf2e_0_3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63bfbaf2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3e616ceef_0_12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3e616ceef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63bfbaf2e_0_3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63bfbaf2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63bfbaf2e_0_3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63bfbaf2e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4adbf0473_0_10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4adbf0473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063bfbaf2e_0_5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063bfbaf2e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3e616ceef_0_12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3e616ceef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 </a:t>
            </a:r>
            <a:endParaRPr sz="14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063bfbaf2e_0_6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063bfbaf2e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63bfbaf2e_0_8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63bfbaf2e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03e616cee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03e616ce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If η = 0, then the positive and negative regions of h</a:t>
            </a:r>
            <a:r>
              <a:rPr lang="en" sz="700">
                <a:solidFill>
                  <a:schemeClr val="dk1"/>
                </a:solidFill>
              </a:rPr>
              <a:t>∗ </a:t>
            </a:r>
            <a:r>
              <a:rPr lang="en" sz="1000">
                <a:solidFill>
                  <a:schemeClr val="dk1"/>
                </a:solidFill>
              </a:rPr>
              <a:t>are strictly disjoint, so if we draw sufficiently many examples, with high probability, we will see enough positive examples in the positive domain of h</a:t>
            </a:r>
            <a:r>
              <a:rPr lang="en" sz="700">
                <a:solidFill>
                  <a:schemeClr val="dk1"/>
                </a:solidFill>
              </a:rPr>
              <a:t>∗ </a:t>
            </a:r>
            <a:r>
              <a:rPr lang="en" sz="1000">
                <a:solidFill>
                  <a:schemeClr val="dk1"/>
                </a:solidFill>
              </a:rPr>
              <a:t>to find a low empirical error classifier that is equivalent to h</a:t>
            </a:r>
            <a:r>
              <a:rPr lang="en" sz="700">
                <a:solidFill>
                  <a:schemeClr val="dk1"/>
                </a:solidFill>
              </a:rPr>
              <a:t>∗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03e616ceef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03e616cee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η = 0, then the positive and negative regions of h∗ are strictly disjoint, so if we draw sufficiently many examples, with high probability, we will see enough positive examples in the positive domain of h∗ to find a low empirical error classifier that is equivalent to h∗. </a:t>
            </a:r>
            <a:r>
              <a:rPr lang="en" sz="800">
                <a:solidFill>
                  <a:schemeClr val="dk1"/>
                </a:solidFill>
              </a:rPr>
              <a:t>We would learn with ERM and Uniform Convergence, using the fact that H has finite VC-dimension. </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3e616ceef_0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3e616cee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03e616ceef_0_13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03e616ceef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03e616ceef_0_2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03e616cee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3e616ceef_0_3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3e616ceef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4adbf0473_0_10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4adbf0473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a:solidFill>
                  <a:schemeClr val="dk1"/>
                </a:solidFill>
              </a:rPr>
              <a:t>These were all attempts to counter racist pseudoscience and promote social reform through the expert deployment of statistics. Du Bois, in particular, held that the aim of science was to change the nature and character of society. For Du Bois, scientific inquiry had to explicitly include universal social goals of progress and reform.</a:t>
            </a:r>
            <a:endParaRPr sz="18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3e616ceef_0_3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3e616cee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03e616ceef_0_4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03e616cee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In the picture 25% error rate. And these errors are uniformly spread. We have data points and each one is independently labeled according to h* with probability ¾ and the opposite probability ¼. Y is the true label. h* is not the true label and then you observe a noisy version. Y is the true label and h* is the best you can do given the features you have.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03e616ceef_0_5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03e616cee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03e616ceef_0_5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03e616cee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In the picture 25% error rate. And these errors are uniformly spread. We have data points and each one is independently labeled according to h* with probability ¾ and the opposite probability ¼. Y is the true label. h* is not the true label and then you observe a noisy version. Y is the true label and h* is the best you can do given the features you have.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03e616ceef_0_6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03e616ceef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03e616ceef_0_6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03e616ceef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03e616ceef_0_7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03e616ceef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03e616ceef_0_8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03e616ceef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03e616ceef_0_9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03e616ceef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03e616ceef_0_10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03e616ceef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4adbf0473_0_1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4adbf0473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Its effect was to shape “racial statistics into a powerful, full-blown narrative of black self-destruction, racial decay, and the futility of reform. From high mortality rates among American blacks, Hoffman concluded that the nation should not waste resources on a “vanishing race.” However, he gave a different interpretation of a high mortality among whites. In their case he blamed society and called for economic intervention. </a:t>
            </a:r>
            <a:r>
              <a:rPr lang="en" sz="1400"/>
              <a:t>So the high level point is </a:t>
            </a:r>
            <a:r>
              <a:rPr lang="en" sz="1400">
                <a:solidFill>
                  <a:schemeClr val="dk1"/>
                </a:solidFill>
              </a:rPr>
              <a:t>racist societies will inevitably produce many easily-observable correlations between health, criminality and race. In the absence of a methodology for systematically investigating the causes of these associations, unexamined prejudice will fill in the gaps.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In his response to Hoffman, Du Bois makes the same point: “The value of Mr. Hoffman’s work lies in the collection and emphasis of a number of interesting and valuable data in regard to the American Negro.Most of the conclusions drawn from these facts are, however, of doubtful value, on account of the character of the material, the extent of the field, and the unscientific use of the statistical method” (1897, p. 133).</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03e616ceef_0_10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03e616ceef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sz="16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114adbf0473_0_6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114adbf0473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114adbf0473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114adbf0473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300">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114adbf0473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114adbf0473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14adbf0473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14adbf0473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14adbf0473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14adbf0473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14adbf0473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14adbf0473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114adbf047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114adbf0473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14adbf0473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114adbf0473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14adbf0473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14adbf0473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4adbf0473_0_11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4adbf0473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14adbf0473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14adbf0473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114adbf0473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114adbf0473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114adbf047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114adbf047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114adbf0473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114adbf0473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14adbf047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14adbf047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114adbf0473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114adbf0473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14adbf0473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114adbf0473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14adbf0473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14adbf0473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14adbf047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14adbf047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114adbf0473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114adbf0473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4adbf047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4adbf04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ld Standard TT"/>
                <a:ea typeface="Old Standard TT"/>
                <a:cs typeface="Old Standard TT"/>
                <a:sym typeface="Old Standard TT"/>
              </a:rPr>
              <a:t>So, so first of all, what do I mean by fairness and machine learning? So fairness in machine learning typically is a property of a model. In other words, we want to have learning algorithms that output models, whether they be neural networks or linear classifier, or something else. That meet some technical definition of fairness. So in other words, fairness is going to be a property of the not so much of the machine learning algorithm itself like the training algorithm. But the output of that algorithm. So the kind of framework in mind is where data comes in and we use the data to train a model. Then we output the model.</a:t>
            </a:r>
            <a:endParaRPr sz="1400">
              <a:latin typeface="Old Standard TT"/>
              <a:ea typeface="Old Standard TT"/>
              <a:cs typeface="Old Standard TT"/>
              <a:sym typeface="Old Standard TT"/>
            </a:endParaRPr>
          </a:p>
          <a:p>
            <a:pPr indent="0" lvl="0" marL="0" rtl="0" algn="l">
              <a:spcBef>
                <a:spcPts val="0"/>
              </a:spcBef>
              <a:spcAft>
                <a:spcPts val="0"/>
              </a:spcAft>
              <a:buNone/>
            </a:pPr>
            <a:r>
              <a:t/>
            </a:r>
            <a:endParaRPr sz="1400">
              <a:latin typeface="Old Standard TT"/>
              <a:ea typeface="Old Standard TT"/>
              <a:cs typeface="Old Standard TT"/>
              <a:sym typeface="Old Standard TT"/>
            </a:endParaRPr>
          </a:p>
          <a:p>
            <a:pPr indent="0" lvl="0" marL="0" rtl="0" algn="l">
              <a:spcBef>
                <a:spcPts val="0"/>
              </a:spcBef>
              <a:spcAft>
                <a:spcPts val="0"/>
              </a:spcAft>
              <a:buNone/>
            </a:pPr>
            <a:r>
              <a:rPr lang="en" sz="1400" u="sng">
                <a:latin typeface="Old Standard TT"/>
                <a:ea typeface="Old Standard TT"/>
                <a:cs typeface="Old Standard TT"/>
                <a:sym typeface="Old Standard TT"/>
              </a:rPr>
              <a:t>No regret learning, for instance, we were really looking more to sequential decision making model like each day we see an x, we have to predict the value of y and then we find out whether we were right or wrong. So in those kinds of settings we might actually talk about the algorithm itself being fair and since the value is not really output of a model. It's just making a series of decisions. And we want might want that series of decisions to be fair, and this is also true in areas like reinforcement learning and also multi arm abandoned problems.</a:t>
            </a:r>
            <a:endParaRPr sz="1400" u="sng">
              <a:latin typeface="Old Standard TT"/>
              <a:ea typeface="Old Standard TT"/>
              <a:cs typeface="Old Standard TT"/>
              <a:sym typeface="Old Standard TT"/>
            </a:endParaRPr>
          </a:p>
          <a:p>
            <a:pPr indent="0" lvl="0" marL="0" rtl="0" algn="l">
              <a:spcBef>
                <a:spcPts val="0"/>
              </a:spcBef>
              <a:spcAft>
                <a:spcPts val="0"/>
              </a:spcAft>
              <a:buNone/>
            </a:pPr>
            <a:r>
              <a:rPr lang="en" sz="1800">
                <a:latin typeface="Old Standard TT"/>
                <a:ea typeface="Old Standard TT"/>
                <a:cs typeface="Old Standard TT"/>
                <a:sym typeface="Old Standard TT"/>
              </a:rPr>
              <a:t> </a:t>
            </a:r>
            <a:endParaRPr sz="1800">
              <a:latin typeface="Old Standard TT"/>
              <a:ea typeface="Old Standard TT"/>
              <a:cs typeface="Old Standard TT"/>
              <a:sym typeface="Old Standard TT"/>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FFFFFF"/>
                </a:highlight>
                <a:latin typeface="Old Standard TT"/>
                <a:ea typeface="Old Standard TT"/>
                <a:cs typeface="Old Standard TT"/>
                <a:sym typeface="Old Standard TT"/>
              </a:rPr>
              <a:t> </a:t>
            </a:r>
            <a:endParaRPr sz="1800">
              <a:latin typeface="Old Standard TT"/>
              <a:ea typeface="Old Standard TT"/>
              <a:cs typeface="Old Standard TT"/>
              <a:sym typeface="Old Standard TT"/>
            </a:endParaRPr>
          </a:p>
          <a:p>
            <a:pPr indent="0" lvl="0" marL="0" rtl="0" algn="l">
              <a:spcBef>
                <a:spcPts val="0"/>
              </a:spcBef>
              <a:spcAft>
                <a:spcPts val="0"/>
              </a:spcAft>
              <a:buNone/>
            </a:pPr>
            <a:r>
              <a:t/>
            </a:r>
            <a:endParaRPr sz="1400">
              <a:latin typeface="Old Standard TT"/>
              <a:ea typeface="Old Standard TT"/>
              <a:cs typeface="Old Standard TT"/>
              <a:sym typeface="Old Standard TT"/>
            </a:endParaRPr>
          </a:p>
          <a:p>
            <a:pPr indent="0" lvl="0" marL="0" rtl="0" algn="l">
              <a:spcBef>
                <a:spcPts val="0"/>
              </a:spcBef>
              <a:spcAft>
                <a:spcPts val="0"/>
              </a:spcAft>
              <a:buNone/>
            </a:pPr>
            <a:r>
              <a:t/>
            </a:r>
            <a:endParaRPr sz="1400">
              <a:latin typeface="Old Standard TT"/>
              <a:ea typeface="Old Standard TT"/>
              <a:cs typeface="Old Standard TT"/>
              <a:sym typeface="Old Standard TT"/>
            </a:endParaRPr>
          </a:p>
          <a:p>
            <a:pPr indent="0" lvl="0" marL="0" rtl="0" algn="l">
              <a:spcBef>
                <a:spcPts val="0"/>
              </a:spcBef>
              <a:spcAft>
                <a:spcPts val="0"/>
              </a:spcAft>
              <a:buNone/>
            </a:pPr>
            <a:r>
              <a:rPr lang="en" sz="1050">
                <a:solidFill>
                  <a:srgbClr val="202122"/>
                </a:solidFill>
                <a:highlight>
                  <a:srgbClr val="FFFFFF"/>
                </a:highlight>
              </a:rPr>
              <a:t> In </a:t>
            </a:r>
            <a:r>
              <a:rPr lang="en" sz="1050">
                <a:solidFill>
                  <a:srgbClr val="0B0080"/>
                </a:solidFill>
                <a:highlight>
                  <a:srgbClr val="FFFFFF"/>
                </a:highlight>
                <a:uFill>
                  <a:noFill/>
                </a:uFill>
                <a:hlinkClick r:id="rId2">
                  <a:extLst>
                    <a:ext uri="{A12FA001-AC4F-418D-AE19-62706E023703}">
                      <ahyp:hlinkClr val="tx"/>
                    </a:ext>
                  </a:extLst>
                </a:hlinkClick>
              </a:rPr>
              <a:t>probability theory</a:t>
            </a:r>
            <a:r>
              <a:rPr lang="en" sz="1050">
                <a:solidFill>
                  <a:srgbClr val="202122"/>
                </a:solidFill>
                <a:highlight>
                  <a:srgbClr val="FFFFFF"/>
                </a:highlight>
              </a:rPr>
              <a:t>, the </a:t>
            </a:r>
            <a:r>
              <a:rPr b="1" lang="en" sz="1050">
                <a:solidFill>
                  <a:srgbClr val="202122"/>
                </a:solidFill>
                <a:highlight>
                  <a:srgbClr val="FFFFFF"/>
                </a:highlight>
              </a:rPr>
              <a:t>multi-armed bandit problem</a:t>
            </a:r>
            <a:r>
              <a:rPr lang="en" sz="1050">
                <a:solidFill>
                  <a:srgbClr val="202122"/>
                </a:solidFill>
                <a:highlight>
                  <a:srgbClr val="FFFFFF"/>
                </a:highlight>
              </a:rPr>
              <a:t> (sometimes called the </a:t>
            </a:r>
            <a:r>
              <a:rPr b="1" i="1" lang="en" sz="1050">
                <a:solidFill>
                  <a:srgbClr val="202122"/>
                </a:solidFill>
                <a:highlight>
                  <a:srgbClr val="FFFFFF"/>
                </a:highlight>
              </a:rPr>
              <a:t>K</a:t>
            </a:r>
            <a:r>
              <a:rPr b="1" lang="en" sz="1050">
                <a:solidFill>
                  <a:srgbClr val="202122"/>
                </a:solidFill>
                <a:highlight>
                  <a:srgbClr val="FFFFFF"/>
                </a:highlight>
              </a:rPr>
              <a:t>-</a:t>
            </a:r>
            <a:r>
              <a:rPr baseline="30000" lang="en" sz="1400">
                <a:solidFill>
                  <a:srgbClr val="202122"/>
                </a:solidFill>
                <a:highlight>
                  <a:srgbClr val="FFFFFF"/>
                </a:highlight>
              </a:rPr>
              <a:t> </a:t>
            </a:r>
            <a:r>
              <a:rPr b="1" lang="en" sz="1050">
                <a:solidFill>
                  <a:srgbClr val="202122"/>
                </a:solidFill>
                <a:highlight>
                  <a:srgbClr val="FFFFFF"/>
                </a:highlight>
              </a:rPr>
              <a:t>or </a:t>
            </a:r>
            <a:r>
              <a:rPr b="1" i="1" lang="en" sz="1050">
                <a:solidFill>
                  <a:srgbClr val="202122"/>
                </a:solidFill>
                <a:highlight>
                  <a:srgbClr val="FFFFFF"/>
                </a:highlight>
              </a:rPr>
              <a:t>N</a:t>
            </a:r>
            <a:r>
              <a:rPr b="1" lang="en" sz="1050">
                <a:solidFill>
                  <a:srgbClr val="202122"/>
                </a:solidFill>
                <a:highlight>
                  <a:srgbClr val="FFFFFF"/>
                </a:highlight>
              </a:rPr>
              <a:t>-armed bandit problem</a:t>
            </a:r>
            <a:r>
              <a:rPr lang="en" sz="1050">
                <a:solidFill>
                  <a:srgbClr val="202122"/>
                </a:solidFill>
                <a:highlight>
                  <a:srgbClr val="FFFFFF"/>
                </a:highlight>
              </a:rPr>
              <a:t>) is a problem in which a fixed limited set of resources must be allocated between competing (alternative) choices in a way that maximizes their expected gain, when each choice's properties are only partially known at the time of allocation, and may become better understood as time passes or by allocating resources to the choice</a:t>
            </a:r>
            <a:endParaRPr sz="1400">
              <a:latin typeface="Old Standard TT"/>
              <a:ea typeface="Old Standard TT"/>
              <a:cs typeface="Old Standard TT"/>
              <a:sym typeface="Old Standard TT"/>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114adbf0473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114adbf0473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14adbf0473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14adbf0473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114adbf0473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114adbf0473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114adbf0473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114adbf0473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4adbf0473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4adbf047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747487"/>
              </a:solidFill>
            </a:endParaRPr>
          </a:p>
          <a:p>
            <a:pPr indent="0" lvl="0" marL="0" rtl="0" algn="l">
              <a:spcBef>
                <a:spcPts val="0"/>
              </a:spcBef>
              <a:spcAft>
                <a:spcPts val="0"/>
              </a:spcAft>
              <a:buNone/>
            </a:pPr>
            <a:r>
              <a:rPr lang="en" sz="1400">
                <a:latin typeface="Old Standard TT"/>
                <a:ea typeface="Old Standard TT"/>
                <a:cs typeface="Old Standard TT"/>
                <a:sym typeface="Old Standard TT"/>
              </a:rPr>
              <a:t> So let’s say  I'm a company and I'm building, you know, face recognition technology. And so I'm going to train my face recognition model on many, many images of human faces. And We might want. For instance, the accuracy of my face recognition algorithm to not just be as good as possible overall, but I might want it to work almost equally well on all different racial groups.  </a:t>
            </a:r>
            <a:endParaRPr sz="1400">
              <a:latin typeface="Old Standard TT"/>
              <a:ea typeface="Old Standard TT"/>
              <a:cs typeface="Old Standard TT"/>
              <a:sym typeface="Old Standard TT"/>
            </a:endParaRPr>
          </a:p>
          <a:p>
            <a:pPr indent="0" lvl="0" marL="0" rtl="0" algn="l">
              <a:spcBef>
                <a:spcPts val="0"/>
              </a:spcBef>
              <a:spcAft>
                <a:spcPts val="0"/>
              </a:spcAft>
              <a:buNone/>
            </a:pPr>
            <a:r>
              <a:t/>
            </a:r>
            <a:endParaRPr sz="1400">
              <a:latin typeface="Old Standard TT"/>
              <a:ea typeface="Old Standard TT"/>
              <a:cs typeface="Old Standard TT"/>
              <a:sym typeface="Old Standard TT"/>
            </a:endParaRPr>
          </a:p>
          <a:p>
            <a:pPr indent="0" lvl="0" marL="0" rtl="0" algn="l">
              <a:spcBef>
                <a:spcPts val="0"/>
              </a:spcBef>
              <a:spcAft>
                <a:spcPts val="0"/>
              </a:spcAft>
              <a:buNone/>
            </a:pPr>
            <a:r>
              <a:rPr lang="en" sz="1400">
                <a:latin typeface="Old Standard TT"/>
                <a:ea typeface="Old Standard TT"/>
                <a:cs typeface="Old Standard TT"/>
                <a:sym typeface="Old Standard TT"/>
              </a:rPr>
              <a:t>So I might want to avoid the problem that many commercial based recognition systems have actually been demonstrated to have  Where they do, for instance, make considerably less accurate predictions on black women than they do on white men. So in that type of definition right i'm not promising that to any particular individual, that the system is going to work correctly. It's going to make mistakes, but I might want those mistakes to be evenly distributed across groups. Okay. So this is what I mean at a high level by a group fairness definition.</a:t>
            </a:r>
            <a:endParaRPr sz="1400">
              <a:latin typeface="Old Standard TT"/>
              <a:ea typeface="Old Standard TT"/>
              <a:cs typeface="Old Standard TT"/>
              <a:sym typeface="Old Standard TT"/>
            </a:endParaRPr>
          </a:p>
          <a:p>
            <a:pPr indent="0" lvl="0" marL="0" rtl="0" algn="l">
              <a:spcBef>
                <a:spcPts val="0"/>
              </a:spcBef>
              <a:spcAft>
                <a:spcPts val="0"/>
              </a:spcAft>
              <a:buNone/>
            </a:pPr>
            <a:r>
              <a:t/>
            </a:r>
            <a:endParaRPr sz="1400">
              <a:latin typeface="Old Standard TT"/>
              <a:ea typeface="Old Standard TT"/>
              <a:cs typeface="Old Standard TT"/>
              <a:sym typeface="Old Standard TT"/>
            </a:endParaRPr>
          </a:p>
          <a:p>
            <a:pPr indent="0" lvl="0" marL="0" rtl="0" algn="l">
              <a:spcBef>
                <a:spcPts val="0"/>
              </a:spcBef>
              <a:spcAft>
                <a:spcPts val="0"/>
              </a:spcAft>
              <a:buNone/>
            </a:pPr>
            <a:r>
              <a:rPr lang="en" sz="1400">
                <a:latin typeface="Old Standard TT"/>
                <a:ea typeface="Old Standard TT"/>
                <a:cs typeface="Old Standard TT"/>
                <a:sym typeface="Old Standard TT"/>
              </a:rPr>
              <a:t> In contrast, I could ask for fairness definitions that actually make promises to individuals. That somehow I'll promise you that my face recognition algorithm or my, credit scoring model is going to treat you specifically and every other individual in a population in an equitable or fair way, in some sense, okay.</a:t>
            </a:r>
            <a:endParaRPr sz="1400">
              <a:latin typeface="Old Standard TT"/>
              <a:ea typeface="Old Standard TT"/>
              <a:cs typeface="Old Standard TT"/>
              <a:sym typeface="Old Standard TT"/>
            </a:endParaRPr>
          </a:p>
          <a:p>
            <a:pPr indent="0" lvl="0" marL="0" rtl="0" algn="l">
              <a:spcBef>
                <a:spcPts val="0"/>
              </a:spcBef>
              <a:spcAft>
                <a:spcPts val="0"/>
              </a:spcAft>
              <a:buNone/>
            </a:pPr>
            <a:r>
              <a:t/>
            </a:r>
            <a:endParaRPr sz="1400">
              <a:latin typeface="Old Standard TT"/>
              <a:ea typeface="Old Standard TT"/>
              <a:cs typeface="Old Standard TT"/>
              <a:sym typeface="Old Standard TT"/>
            </a:endParaRPr>
          </a:p>
          <a:p>
            <a:pPr indent="0" lvl="0" marL="0" rtl="0" algn="l">
              <a:spcBef>
                <a:spcPts val="0"/>
              </a:spcBef>
              <a:spcAft>
                <a:spcPts val="0"/>
              </a:spcAft>
              <a:buNone/>
            </a:pPr>
            <a:r>
              <a:rPr lang="en" sz="1400">
                <a:latin typeface="Old Standard TT"/>
                <a:ea typeface="Old Standard TT"/>
                <a:cs typeface="Old Standard TT"/>
                <a:sym typeface="Old Standard TT"/>
              </a:rPr>
              <a:t>Individual fairness notions are much more difficult to achieve experimentally because of these stronger conditions. Interpolation sits at the space in b/w group and individual and is a fertile area for current research is to try to find things that push group fairness towards individual fairness, but are still practical in some in some experimental sense.</a:t>
            </a:r>
            <a:endParaRPr sz="1400">
              <a:latin typeface="Old Standard TT"/>
              <a:ea typeface="Old Standard TT"/>
              <a:cs typeface="Old Standard TT"/>
              <a:sym typeface="Old Standard TT"/>
            </a:endParaRPr>
          </a:p>
          <a:p>
            <a:pPr indent="0" lvl="0" marL="0" rtl="0" algn="l">
              <a:spcBef>
                <a:spcPts val="0"/>
              </a:spcBef>
              <a:spcAft>
                <a:spcPts val="0"/>
              </a:spcAft>
              <a:buNone/>
            </a:pPr>
            <a:r>
              <a:t/>
            </a:r>
            <a:endParaRPr sz="1400">
              <a:latin typeface="Old Standard TT"/>
              <a:ea typeface="Old Standard TT"/>
              <a:cs typeface="Old Standard TT"/>
              <a:sym typeface="Old Standard TT"/>
            </a:endParaRPr>
          </a:p>
          <a:p>
            <a:pPr indent="0" lvl="0" marL="0" rtl="0" algn="l">
              <a:spcBef>
                <a:spcPts val="0"/>
              </a:spcBef>
              <a:spcAft>
                <a:spcPts val="0"/>
              </a:spcAft>
              <a:buNone/>
            </a:pPr>
            <a:r>
              <a:rPr lang="en" sz="1400">
                <a:latin typeface="Old Standard TT"/>
                <a:ea typeface="Old Standard TT"/>
                <a:cs typeface="Old Standard TT"/>
                <a:sym typeface="Old Standard TT"/>
              </a:rPr>
              <a:t> </a:t>
            </a:r>
            <a:endParaRPr sz="1400">
              <a:latin typeface="Old Standard TT"/>
              <a:ea typeface="Old Standard TT"/>
              <a:cs typeface="Old Standard TT"/>
              <a:sym typeface="Old Standard T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hyperlink" Target="mailto:altol25@upenn.edu"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9.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arxiv.org/abs/1610.09559" TargetMode="External"/><Relationship Id="rId4" Type="http://schemas.openxmlformats.org/officeDocument/2006/relationships/hyperlink" Target="http://arxiv.org/abs/1610.09559"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2.png"/><Relationship Id="rId4" Type="http://schemas.openxmlformats.org/officeDocument/2006/relationships/image" Target="../media/image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500">
                <a:solidFill>
                  <a:srgbClr val="222222"/>
                </a:solidFill>
              </a:rPr>
              <a:t>Learning Fair and Optimal Models From Random Biased Data</a:t>
            </a:r>
            <a:endParaRPr sz="76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2"/>
          <p:cNvSpPr txBox="1"/>
          <p:nvPr>
            <p:ph idx="1" type="body"/>
          </p:nvPr>
        </p:nvSpPr>
        <p:spPr>
          <a:xfrm>
            <a:off x="187675" y="864350"/>
            <a:ext cx="8860200" cy="2584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1800">
                <a:solidFill>
                  <a:srgbClr val="000000"/>
                </a:solidFill>
                <a:latin typeface="Arial"/>
                <a:ea typeface="Arial"/>
                <a:cs typeface="Arial"/>
                <a:sym typeface="Arial"/>
              </a:rPr>
              <a:t>Start by identifying: </a:t>
            </a:r>
            <a:br>
              <a:rPr lang="en"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08610" lvl="0" marL="914400" rtl="0" algn="l">
              <a:spcBef>
                <a:spcPts val="0"/>
              </a:spcBef>
              <a:spcAft>
                <a:spcPts val="0"/>
              </a:spcAft>
              <a:buClr>
                <a:srgbClr val="000000"/>
              </a:buClr>
              <a:buSzPct val="100000"/>
              <a:buFont typeface="Arial"/>
              <a:buAutoNum type="arabicPeriod"/>
            </a:pPr>
            <a:r>
              <a:rPr lang="en" sz="1800">
                <a:solidFill>
                  <a:srgbClr val="000000"/>
                </a:solidFill>
                <a:latin typeface="Arial"/>
                <a:ea typeface="Arial"/>
                <a:cs typeface="Arial"/>
                <a:sym typeface="Arial"/>
              </a:rPr>
              <a:t>Groups or attributes we wish to “protect” </a:t>
            </a:r>
            <a:br>
              <a:rPr lang="en" sz="1800">
                <a:solidFill>
                  <a:srgbClr val="000000"/>
                </a:solidFill>
                <a:latin typeface="Arial"/>
                <a:ea typeface="Arial"/>
                <a:cs typeface="Arial"/>
                <a:sym typeface="Arial"/>
              </a:rPr>
            </a:br>
            <a:r>
              <a:rPr lang="en" sz="1800">
                <a:solidFill>
                  <a:srgbClr val="000000"/>
                </a:solidFill>
                <a:latin typeface="Arial"/>
                <a:ea typeface="Arial"/>
                <a:cs typeface="Arial"/>
                <a:sym typeface="Arial"/>
              </a:rPr>
              <a:t>(e.g. race, gender);</a:t>
            </a:r>
            <a:endParaRPr sz="1800">
              <a:solidFill>
                <a:srgbClr val="000000"/>
              </a:solidFill>
              <a:latin typeface="Arial"/>
              <a:ea typeface="Arial"/>
              <a:cs typeface="Arial"/>
              <a:sym typeface="Arial"/>
            </a:endParaRPr>
          </a:p>
          <a:p>
            <a:pPr indent="-308610" lvl="0" marL="914400" rtl="0" algn="l">
              <a:spcBef>
                <a:spcPts val="0"/>
              </a:spcBef>
              <a:spcAft>
                <a:spcPts val="0"/>
              </a:spcAft>
              <a:buClr>
                <a:srgbClr val="000000"/>
              </a:buClr>
              <a:buSzPct val="100000"/>
              <a:buFont typeface="Arial"/>
              <a:buAutoNum type="arabicPeriod"/>
            </a:pPr>
            <a:r>
              <a:rPr lang="en" sz="1800">
                <a:solidFill>
                  <a:srgbClr val="000000"/>
                </a:solidFill>
                <a:latin typeface="Arial"/>
                <a:ea typeface="Arial"/>
                <a:cs typeface="Arial"/>
                <a:sym typeface="Arial"/>
              </a:rPr>
              <a:t>What constitutes a harm </a:t>
            </a:r>
            <a:br>
              <a:rPr lang="en" sz="1800">
                <a:solidFill>
                  <a:srgbClr val="000000"/>
                </a:solidFill>
                <a:latin typeface="Arial"/>
                <a:ea typeface="Arial"/>
                <a:cs typeface="Arial"/>
                <a:sym typeface="Arial"/>
              </a:rPr>
            </a:br>
            <a:r>
              <a:rPr lang="en" sz="1800">
                <a:solidFill>
                  <a:srgbClr val="000000"/>
                </a:solidFill>
                <a:latin typeface="Arial"/>
                <a:ea typeface="Arial"/>
                <a:cs typeface="Arial"/>
                <a:sym typeface="Arial"/>
              </a:rPr>
              <a:t>(e.g. error: false negative/positive).</a:t>
            </a:r>
            <a:br>
              <a:rPr lang="en"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800">
                <a:solidFill>
                  <a:srgbClr val="000000"/>
                </a:solidFill>
                <a:latin typeface="Arial"/>
                <a:ea typeface="Arial"/>
                <a:cs typeface="Arial"/>
                <a:sym typeface="Arial"/>
              </a:rPr>
              <a:t>Then seek to equalize harm rates of harm across groups. </a:t>
            </a:r>
            <a:br>
              <a:rPr lang="en" sz="1800">
                <a:solidFill>
                  <a:srgbClr val="000000"/>
                </a:solidFill>
                <a:latin typeface="Arial"/>
                <a:ea typeface="Arial"/>
                <a:cs typeface="Arial"/>
                <a:sym typeface="Arial"/>
              </a:rPr>
            </a:br>
            <a:br>
              <a:rPr lang="en" sz="1800">
                <a:solidFill>
                  <a:srgbClr val="000000"/>
                </a:solidFill>
                <a:latin typeface="Arial"/>
                <a:ea typeface="Arial"/>
                <a:cs typeface="Arial"/>
                <a:sym typeface="Arial"/>
              </a:rPr>
            </a:br>
            <a:r>
              <a:rPr lang="en" sz="1800">
                <a:solidFill>
                  <a:srgbClr val="000000"/>
                </a:solidFill>
                <a:latin typeface="Arial"/>
                <a:ea typeface="Arial"/>
                <a:cs typeface="Arial"/>
                <a:sym typeface="Arial"/>
              </a:rPr>
              <a:t>Note: fairness notions somewhat subjective and  </a:t>
            </a:r>
            <a:br>
              <a:rPr lang="en" sz="1800">
                <a:solidFill>
                  <a:srgbClr val="000000"/>
                </a:solidFill>
                <a:latin typeface="Arial"/>
                <a:ea typeface="Arial"/>
                <a:cs typeface="Arial"/>
                <a:sym typeface="Arial"/>
              </a:rPr>
            </a:br>
            <a:r>
              <a:rPr lang="en" sz="1800">
                <a:solidFill>
                  <a:srgbClr val="000000"/>
                </a:solidFill>
                <a:latin typeface="Arial"/>
                <a:ea typeface="Arial"/>
                <a:cs typeface="Arial"/>
                <a:sym typeface="Arial"/>
              </a:rPr>
              <a:t>highly domain-specific.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b="1" sz="1100"/>
          </a:p>
        </p:txBody>
      </p:sp>
      <p:sp>
        <p:nvSpPr>
          <p:cNvPr id="122" name="Google Shape;122;p22"/>
          <p:cNvSpPr txBox="1"/>
          <p:nvPr>
            <p:ph type="title"/>
          </p:nvPr>
        </p:nvSpPr>
        <p:spPr>
          <a:xfrm>
            <a:off x="58350" y="0"/>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latin typeface="Arial"/>
                <a:ea typeface="Arial"/>
                <a:cs typeface="Arial"/>
                <a:sym typeface="Arial"/>
              </a:rPr>
              <a:t>Group Fairness </a:t>
            </a:r>
            <a:endParaRPr>
              <a:latin typeface="Arial"/>
              <a:ea typeface="Arial"/>
              <a:cs typeface="Arial"/>
              <a:sym typeface="Arial"/>
            </a:endParaRPr>
          </a:p>
        </p:txBody>
      </p:sp>
      <p:pic>
        <p:nvPicPr>
          <p:cNvPr id="123" name="Google Shape;123;p22"/>
          <p:cNvPicPr preferRelativeResize="0"/>
          <p:nvPr/>
        </p:nvPicPr>
        <p:blipFill>
          <a:blip r:embed="rId3">
            <a:alphaModFix/>
          </a:blip>
          <a:stretch>
            <a:fillRect/>
          </a:stretch>
        </p:blipFill>
        <p:spPr>
          <a:xfrm>
            <a:off x="6186262" y="3202550"/>
            <a:ext cx="2861604" cy="1808375"/>
          </a:xfrm>
          <a:prstGeom prst="rect">
            <a:avLst/>
          </a:prstGeom>
          <a:noFill/>
          <a:ln>
            <a:noFill/>
          </a:ln>
        </p:spPr>
      </p:pic>
      <p:pic>
        <p:nvPicPr>
          <p:cNvPr id="124" name="Google Shape;124;p22"/>
          <p:cNvPicPr preferRelativeResize="0"/>
          <p:nvPr/>
        </p:nvPicPr>
        <p:blipFill>
          <a:blip r:embed="rId4">
            <a:alphaModFix/>
          </a:blip>
          <a:stretch>
            <a:fillRect/>
          </a:stretch>
        </p:blipFill>
        <p:spPr>
          <a:xfrm>
            <a:off x="6387650" y="934638"/>
            <a:ext cx="2619375" cy="174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58350" y="0"/>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latin typeface="Arial"/>
                <a:ea typeface="Arial"/>
                <a:cs typeface="Arial"/>
                <a:sym typeface="Arial"/>
              </a:rPr>
              <a:t>Admissions Example </a:t>
            </a:r>
            <a:endParaRPr>
              <a:latin typeface="Arial"/>
              <a:ea typeface="Arial"/>
              <a:cs typeface="Arial"/>
              <a:sym typeface="Arial"/>
            </a:endParaRPr>
          </a:p>
        </p:txBody>
      </p:sp>
      <p:pic>
        <p:nvPicPr>
          <p:cNvPr id="130" name="Google Shape;130;p23" title="Points scored"/>
          <p:cNvPicPr preferRelativeResize="0"/>
          <p:nvPr/>
        </p:nvPicPr>
        <p:blipFill>
          <a:blip r:embed="rId3">
            <a:alphaModFix/>
          </a:blip>
          <a:stretch>
            <a:fillRect/>
          </a:stretch>
        </p:blipFill>
        <p:spPr>
          <a:xfrm>
            <a:off x="171525" y="1100025"/>
            <a:ext cx="8972475" cy="3260000"/>
          </a:xfrm>
          <a:prstGeom prst="rect">
            <a:avLst/>
          </a:prstGeom>
          <a:noFill/>
          <a:ln cap="flat" cmpd="sng" w="9525">
            <a:solidFill>
              <a:schemeClr val="dk1"/>
            </a:solidFill>
            <a:prstDash val="solid"/>
            <a:round/>
            <a:headEnd len="sm" w="sm" type="none"/>
            <a:tailEnd len="sm" w="sm" type="none"/>
          </a:ln>
        </p:spPr>
      </p:pic>
      <p:cxnSp>
        <p:nvCxnSpPr>
          <p:cNvPr id="131" name="Google Shape;131;p23"/>
          <p:cNvCxnSpPr/>
          <p:nvPr/>
        </p:nvCxnSpPr>
        <p:spPr>
          <a:xfrm flipH="1" rot="10800000">
            <a:off x="895400" y="2190750"/>
            <a:ext cx="7942800" cy="58200"/>
          </a:xfrm>
          <a:prstGeom prst="straightConnector1">
            <a:avLst/>
          </a:prstGeom>
          <a:noFill/>
          <a:ln cap="flat" cmpd="sng" w="9525">
            <a:solidFill>
              <a:srgbClr val="0000FF"/>
            </a:solidFill>
            <a:prstDash val="solid"/>
            <a:round/>
            <a:headEnd len="med" w="med" type="none"/>
            <a:tailEnd len="med" w="med" type="none"/>
          </a:ln>
        </p:spPr>
      </p:cxnSp>
      <p:sp>
        <p:nvSpPr>
          <p:cNvPr id="132" name="Google Shape;132;p23"/>
          <p:cNvSpPr/>
          <p:nvPr/>
        </p:nvSpPr>
        <p:spPr>
          <a:xfrm>
            <a:off x="4786150" y="2396200"/>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4786150" y="2605500"/>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3409025" y="2769125"/>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5574725" y="2360625"/>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6986300" y="2360625"/>
            <a:ext cx="241800" cy="13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7024875" y="2607600"/>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3833650" y="1607325"/>
            <a:ext cx="78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5394650" y="1607325"/>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7489175" y="2396325"/>
            <a:ext cx="241800" cy="13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7730975" y="2396325"/>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3"/>
          <p:cNvPicPr preferRelativeResize="0"/>
          <p:nvPr/>
        </p:nvPicPr>
        <p:blipFill>
          <a:blip r:embed="rId4">
            <a:alphaModFix/>
          </a:blip>
          <a:stretch>
            <a:fillRect/>
          </a:stretch>
        </p:blipFill>
        <p:spPr>
          <a:xfrm>
            <a:off x="4757263" y="2272500"/>
            <a:ext cx="219075" cy="1238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4"/>
          <p:cNvSpPr txBox="1"/>
          <p:nvPr>
            <p:ph type="title"/>
          </p:nvPr>
        </p:nvSpPr>
        <p:spPr>
          <a:xfrm>
            <a:off x="58350" y="0"/>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latin typeface="Arial"/>
                <a:ea typeface="Arial"/>
                <a:cs typeface="Arial"/>
                <a:sym typeface="Arial"/>
              </a:rPr>
              <a:t>Admissions Example </a:t>
            </a:r>
            <a:endParaRPr>
              <a:latin typeface="Arial"/>
              <a:ea typeface="Arial"/>
              <a:cs typeface="Arial"/>
              <a:sym typeface="Arial"/>
            </a:endParaRPr>
          </a:p>
        </p:txBody>
      </p:sp>
      <p:pic>
        <p:nvPicPr>
          <p:cNvPr id="148" name="Google Shape;148;p24" title="Points scored"/>
          <p:cNvPicPr preferRelativeResize="0"/>
          <p:nvPr/>
        </p:nvPicPr>
        <p:blipFill>
          <a:blip r:embed="rId3">
            <a:alphaModFix/>
          </a:blip>
          <a:stretch>
            <a:fillRect/>
          </a:stretch>
        </p:blipFill>
        <p:spPr>
          <a:xfrm>
            <a:off x="171525" y="1100025"/>
            <a:ext cx="8972475" cy="3260000"/>
          </a:xfrm>
          <a:prstGeom prst="rect">
            <a:avLst/>
          </a:prstGeom>
          <a:noFill/>
          <a:ln cap="flat" cmpd="sng" w="9525">
            <a:solidFill>
              <a:schemeClr val="dk1"/>
            </a:solidFill>
            <a:prstDash val="solid"/>
            <a:round/>
            <a:headEnd len="sm" w="sm" type="none"/>
            <a:tailEnd len="sm" w="sm" type="none"/>
          </a:ln>
        </p:spPr>
      </p:pic>
      <p:cxnSp>
        <p:nvCxnSpPr>
          <p:cNvPr id="149" name="Google Shape;149;p24"/>
          <p:cNvCxnSpPr/>
          <p:nvPr/>
        </p:nvCxnSpPr>
        <p:spPr>
          <a:xfrm flipH="1" rot="10800000">
            <a:off x="895400" y="2190750"/>
            <a:ext cx="7942800" cy="58200"/>
          </a:xfrm>
          <a:prstGeom prst="straightConnector1">
            <a:avLst/>
          </a:prstGeom>
          <a:noFill/>
          <a:ln cap="flat" cmpd="sng" w="9525">
            <a:solidFill>
              <a:srgbClr val="0000FF"/>
            </a:solidFill>
            <a:prstDash val="solid"/>
            <a:round/>
            <a:headEnd len="med" w="med" type="none"/>
            <a:tailEnd len="med" w="med" type="none"/>
          </a:ln>
        </p:spPr>
      </p:cxnSp>
      <p:sp>
        <p:nvSpPr>
          <p:cNvPr id="150" name="Google Shape;150;p24"/>
          <p:cNvSpPr/>
          <p:nvPr/>
        </p:nvSpPr>
        <p:spPr>
          <a:xfrm>
            <a:off x="4786150" y="2396200"/>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4786150" y="2605500"/>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3409025" y="2769125"/>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p:nvPr/>
        </p:nvSpPr>
        <p:spPr>
          <a:xfrm>
            <a:off x="5574725" y="2360625"/>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6986300" y="2360625"/>
            <a:ext cx="241800" cy="13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7024875" y="2607600"/>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p:nvPr/>
        </p:nvSpPr>
        <p:spPr>
          <a:xfrm>
            <a:off x="3833650" y="1607325"/>
            <a:ext cx="78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a:off x="5394650" y="1607325"/>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a:off x="7489175" y="2396325"/>
            <a:ext cx="241800" cy="13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a:off x="7730975" y="2396325"/>
            <a:ext cx="241800" cy="9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4"/>
          <p:cNvPicPr preferRelativeResize="0"/>
          <p:nvPr/>
        </p:nvPicPr>
        <p:blipFill>
          <a:blip r:embed="rId4">
            <a:alphaModFix/>
          </a:blip>
          <a:stretch>
            <a:fillRect/>
          </a:stretch>
        </p:blipFill>
        <p:spPr>
          <a:xfrm>
            <a:off x="4757263" y="2272500"/>
            <a:ext cx="219075" cy="1238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5"/>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latin typeface="Arial"/>
                <a:ea typeface="Arial"/>
                <a:cs typeface="Arial"/>
                <a:sym typeface="Arial"/>
              </a:rPr>
              <a:t>Admissions Example </a:t>
            </a:r>
            <a:endParaRPr>
              <a:latin typeface="Arial"/>
              <a:ea typeface="Arial"/>
              <a:cs typeface="Arial"/>
              <a:sym typeface="Arial"/>
            </a:endParaRPr>
          </a:p>
          <a:p>
            <a:pPr indent="0" lvl="0" marL="0" rtl="0" algn="l">
              <a:lnSpc>
                <a:spcPct val="115000"/>
              </a:lnSpc>
              <a:spcBef>
                <a:spcPts val="0"/>
              </a:spcBef>
              <a:spcAft>
                <a:spcPts val="0"/>
              </a:spcAft>
              <a:buClr>
                <a:schemeClr val="dk1"/>
              </a:buClr>
              <a:buSzPct val="39285"/>
              <a:buFont typeface="Arial"/>
              <a:buNone/>
            </a:pPr>
            <a:r>
              <a:t/>
            </a:r>
            <a:endParaRPr>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pic>
        <p:nvPicPr>
          <p:cNvPr id="166" name="Google Shape;166;p25" title="Points scored"/>
          <p:cNvPicPr preferRelativeResize="0"/>
          <p:nvPr/>
        </p:nvPicPr>
        <p:blipFill>
          <a:blip r:embed="rId3">
            <a:alphaModFix/>
          </a:blip>
          <a:stretch>
            <a:fillRect/>
          </a:stretch>
        </p:blipFill>
        <p:spPr>
          <a:xfrm>
            <a:off x="171525" y="1100025"/>
            <a:ext cx="8972475" cy="3260000"/>
          </a:xfrm>
          <a:prstGeom prst="rect">
            <a:avLst/>
          </a:prstGeom>
          <a:noFill/>
          <a:ln cap="flat" cmpd="sng" w="9525">
            <a:solidFill>
              <a:schemeClr val="dk1"/>
            </a:solidFill>
            <a:prstDash val="solid"/>
            <a:round/>
            <a:headEnd len="sm" w="sm" type="none"/>
            <a:tailEnd len="sm" w="sm" type="none"/>
          </a:ln>
        </p:spPr>
      </p:pic>
      <p:cxnSp>
        <p:nvCxnSpPr>
          <p:cNvPr id="167" name="Google Shape;167;p25"/>
          <p:cNvCxnSpPr/>
          <p:nvPr/>
        </p:nvCxnSpPr>
        <p:spPr>
          <a:xfrm flipH="1" rot="10800000">
            <a:off x="835100" y="2482275"/>
            <a:ext cx="8061300" cy="9000"/>
          </a:xfrm>
          <a:prstGeom prst="straightConnector1">
            <a:avLst/>
          </a:prstGeom>
          <a:noFill/>
          <a:ln cap="flat" cmpd="sng" w="9525">
            <a:solidFill>
              <a:srgbClr val="674EA7"/>
            </a:solidFill>
            <a:prstDash val="solid"/>
            <a:round/>
            <a:headEnd len="med" w="med" type="none"/>
            <a:tailEnd len="med" w="med" type="none"/>
          </a:ln>
        </p:spPr>
      </p:cxnSp>
      <p:pic>
        <p:nvPicPr>
          <p:cNvPr id="168" name="Google Shape;168;p25"/>
          <p:cNvPicPr preferRelativeResize="0"/>
          <p:nvPr/>
        </p:nvPicPr>
        <p:blipFill>
          <a:blip r:embed="rId4">
            <a:alphaModFix/>
          </a:blip>
          <a:stretch>
            <a:fillRect/>
          </a:stretch>
        </p:blipFill>
        <p:spPr>
          <a:xfrm>
            <a:off x="4757263" y="2272500"/>
            <a:ext cx="219075" cy="123825"/>
          </a:xfrm>
          <a:prstGeom prst="rect">
            <a:avLst/>
          </a:prstGeom>
          <a:noFill/>
          <a:ln>
            <a:noFill/>
          </a:ln>
        </p:spPr>
      </p:pic>
      <p:sp>
        <p:nvSpPr>
          <p:cNvPr id="169" name="Google Shape;169;p25"/>
          <p:cNvSpPr/>
          <p:nvPr/>
        </p:nvSpPr>
        <p:spPr>
          <a:xfrm>
            <a:off x="4844475" y="1908200"/>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5600125" y="1957400"/>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p:nvPr/>
        </p:nvSpPr>
        <p:spPr>
          <a:xfrm>
            <a:off x="4744850" y="2240327"/>
            <a:ext cx="2418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a:off x="3478875" y="1992900"/>
            <a:ext cx="241800" cy="8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5054500" y="2218788"/>
            <a:ext cx="4827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5627775" y="2128400"/>
            <a:ext cx="140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6503850" y="2195250"/>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6687950" y="1908200"/>
            <a:ext cx="1742700" cy="25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4572000" y="1589875"/>
            <a:ext cx="10557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6216075" y="3279800"/>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6687950" y="2195250"/>
            <a:ext cx="140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7038500" y="2162300"/>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6157875" y="2286275"/>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6157875" y="2128400"/>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6194888" y="1861000"/>
            <a:ext cx="140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7471450" y="2236800"/>
            <a:ext cx="140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a:off x="7531025" y="2195250"/>
            <a:ext cx="7095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8820625" y="2128400"/>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8820625" y="1861000"/>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26"/>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latin typeface="Arial"/>
                <a:ea typeface="Arial"/>
                <a:cs typeface="Arial"/>
                <a:sym typeface="Arial"/>
              </a:rPr>
              <a:t>Admissions Example </a:t>
            </a:r>
            <a:endParaRPr>
              <a:latin typeface="Arial"/>
              <a:ea typeface="Arial"/>
              <a:cs typeface="Arial"/>
              <a:sym typeface="Arial"/>
            </a:endParaRPr>
          </a:p>
          <a:p>
            <a:pPr indent="0" lvl="0" marL="0" rtl="0" algn="l">
              <a:lnSpc>
                <a:spcPct val="115000"/>
              </a:lnSpc>
              <a:spcBef>
                <a:spcPts val="0"/>
              </a:spcBef>
              <a:spcAft>
                <a:spcPts val="0"/>
              </a:spcAft>
              <a:buClr>
                <a:schemeClr val="dk1"/>
              </a:buClr>
              <a:buSzPct val="39285"/>
              <a:buFont typeface="Arial"/>
              <a:buNone/>
            </a:pPr>
            <a:r>
              <a:t/>
            </a:r>
            <a:endParaRPr>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pic>
        <p:nvPicPr>
          <p:cNvPr id="193" name="Google Shape;193;p26" title="Points scored"/>
          <p:cNvPicPr preferRelativeResize="0"/>
          <p:nvPr/>
        </p:nvPicPr>
        <p:blipFill>
          <a:blip r:embed="rId3">
            <a:alphaModFix/>
          </a:blip>
          <a:stretch>
            <a:fillRect/>
          </a:stretch>
        </p:blipFill>
        <p:spPr>
          <a:xfrm>
            <a:off x="171525" y="1100025"/>
            <a:ext cx="8972475" cy="3260000"/>
          </a:xfrm>
          <a:prstGeom prst="rect">
            <a:avLst/>
          </a:prstGeom>
          <a:noFill/>
          <a:ln cap="flat" cmpd="sng" w="9525">
            <a:solidFill>
              <a:schemeClr val="dk1"/>
            </a:solidFill>
            <a:prstDash val="solid"/>
            <a:round/>
            <a:headEnd len="sm" w="sm" type="none"/>
            <a:tailEnd len="sm" w="sm" type="none"/>
          </a:ln>
        </p:spPr>
      </p:pic>
      <p:cxnSp>
        <p:nvCxnSpPr>
          <p:cNvPr id="194" name="Google Shape;194;p26"/>
          <p:cNvCxnSpPr/>
          <p:nvPr/>
        </p:nvCxnSpPr>
        <p:spPr>
          <a:xfrm flipH="1" rot="10800000">
            <a:off x="835100" y="2482275"/>
            <a:ext cx="8061300" cy="9000"/>
          </a:xfrm>
          <a:prstGeom prst="straightConnector1">
            <a:avLst/>
          </a:prstGeom>
          <a:noFill/>
          <a:ln cap="flat" cmpd="sng" w="9525">
            <a:solidFill>
              <a:srgbClr val="674EA7"/>
            </a:solidFill>
            <a:prstDash val="solid"/>
            <a:round/>
            <a:headEnd len="med" w="med" type="none"/>
            <a:tailEnd len="med" w="med" type="none"/>
          </a:ln>
        </p:spPr>
      </p:cxnSp>
      <p:pic>
        <p:nvPicPr>
          <p:cNvPr id="195" name="Google Shape;195;p26"/>
          <p:cNvPicPr preferRelativeResize="0"/>
          <p:nvPr/>
        </p:nvPicPr>
        <p:blipFill>
          <a:blip r:embed="rId4">
            <a:alphaModFix/>
          </a:blip>
          <a:stretch>
            <a:fillRect/>
          </a:stretch>
        </p:blipFill>
        <p:spPr>
          <a:xfrm>
            <a:off x="4757263" y="2272500"/>
            <a:ext cx="219075" cy="123825"/>
          </a:xfrm>
          <a:prstGeom prst="rect">
            <a:avLst/>
          </a:prstGeom>
          <a:noFill/>
          <a:ln>
            <a:noFill/>
          </a:ln>
        </p:spPr>
      </p:pic>
      <p:sp>
        <p:nvSpPr>
          <p:cNvPr id="196" name="Google Shape;196;p26"/>
          <p:cNvSpPr/>
          <p:nvPr/>
        </p:nvSpPr>
        <p:spPr>
          <a:xfrm>
            <a:off x="4844475" y="1908200"/>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5600125" y="1957400"/>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4744850" y="2240327"/>
            <a:ext cx="2418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3478875" y="1992900"/>
            <a:ext cx="241800" cy="8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5054500" y="2218788"/>
            <a:ext cx="4827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5627775" y="2128400"/>
            <a:ext cx="140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6503850" y="2195250"/>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6687950" y="1908200"/>
            <a:ext cx="1742700" cy="25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4572000" y="1589875"/>
            <a:ext cx="10557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6216075" y="3279800"/>
            <a:ext cx="2418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6687950" y="2195250"/>
            <a:ext cx="140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7038500" y="2162300"/>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6157875" y="2286275"/>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6157875" y="2128400"/>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6194888" y="1861000"/>
            <a:ext cx="140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7471450" y="2236800"/>
            <a:ext cx="1401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7531025" y="2195250"/>
            <a:ext cx="709500" cy="17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8820625" y="2128400"/>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8820625" y="1861000"/>
            <a:ext cx="140100" cy="12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27"/>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9285"/>
              <a:buFont typeface="Arial"/>
              <a:buNone/>
            </a:pPr>
            <a:r>
              <a:rPr lang="en">
                <a:latin typeface="Arial"/>
                <a:ea typeface="Arial"/>
                <a:cs typeface="Arial"/>
                <a:sym typeface="Arial"/>
              </a:rPr>
              <a:t>Admissions Example </a:t>
            </a:r>
            <a:endParaRPr>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pic>
        <p:nvPicPr>
          <p:cNvPr id="220" name="Google Shape;220;p27" title="Points scored"/>
          <p:cNvPicPr preferRelativeResize="0"/>
          <p:nvPr/>
        </p:nvPicPr>
        <p:blipFill>
          <a:blip r:embed="rId3">
            <a:alphaModFix/>
          </a:blip>
          <a:stretch>
            <a:fillRect/>
          </a:stretch>
        </p:blipFill>
        <p:spPr>
          <a:xfrm>
            <a:off x="171525" y="1100025"/>
            <a:ext cx="8972475" cy="3260000"/>
          </a:xfrm>
          <a:prstGeom prst="rect">
            <a:avLst/>
          </a:prstGeom>
          <a:noFill/>
          <a:ln cap="flat" cmpd="sng" w="9525">
            <a:solidFill>
              <a:schemeClr val="dk1"/>
            </a:solidFill>
            <a:prstDash val="solid"/>
            <a:round/>
            <a:headEnd len="sm" w="sm" type="none"/>
            <a:tailEnd len="sm" w="sm" type="none"/>
          </a:ln>
        </p:spPr>
      </p:pic>
      <p:cxnSp>
        <p:nvCxnSpPr>
          <p:cNvPr id="221" name="Google Shape;221;p27"/>
          <p:cNvCxnSpPr/>
          <p:nvPr/>
        </p:nvCxnSpPr>
        <p:spPr>
          <a:xfrm flipH="1" rot="10800000">
            <a:off x="895400" y="2190750"/>
            <a:ext cx="7942800" cy="58200"/>
          </a:xfrm>
          <a:prstGeom prst="straightConnector1">
            <a:avLst/>
          </a:prstGeom>
          <a:noFill/>
          <a:ln cap="flat" cmpd="sng" w="9525">
            <a:solidFill>
              <a:srgbClr val="0000FF"/>
            </a:solidFill>
            <a:prstDash val="solid"/>
            <a:round/>
            <a:headEnd len="med" w="med" type="none"/>
            <a:tailEnd len="med" w="med" type="none"/>
          </a:ln>
        </p:spPr>
      </p:cxnSp>
      <p:pic>
        <p:nvPicPr>
          <p:cNvPr id="222" name="Google Shape;222;p27"/>
          <p:cNvPicPr preferRelativeResize="0"/>
          <p:nvPr/>
        </p:nvPicPr>
        <p:blipFill>
          <a:blip r:embed="rId4">
            <a:alphaModFix/>
          </a:blip>
          <a:stretch>
            <a:fillRect/>
          </a:stretch>
        </p:blipFill>
        <p:spPr>
          <a:xfrm>
            <a:off x="4757263" y="2272500"/>
            <a:ext cx="219075" cy="1238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28"/>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9285"/>
              <a:buFont typeface="Arial"/>
              <a:buNone/>
            </a:pPr>
            <a:r>
              <a:rPr lang="en">
                <a:latin typeface="Arial"/>
                <a:ea typeface="Arial"/>
                <a:cs typeface="Arial"/>
                <a:sym typeface="Arial"/>
              </a:rPr>
              <a:t>Admissions Example </a:t>
            </a:r>
            <a:endParaRPr>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pic>
        <p:nvPicPr>
          <p:cNvPr id="228" name="Google Shape;228;p28" title="Points scored"/>
          <p:cNvPicPr preferRelativeResize="0"/>
          <p:nvPr/>
        </p:nvPicPr>
        <p:blipFill>
          <a:blip r:embed="rId3">
            <a:alphaModFix/>
          </a:blip>
          <a:stretch>
            <a:fillRect/>
          </a:stretch>
        </p:blipFill>
        <p:spPr>
          <a:xfrm>
            <a:off x="171525" y="1100025"/>
            <a:ext cx="8972475" cy="3260000"/>
          </a:xfrm>
          <a:prstGeom prst="rect">
            <a:avLst/>
          </a:prstGeom>
          <a:noFill/>
          <a:ln cap="flat" cmpd="sng" w="9525">
            <a:solidFill>
              <a:schemeClr val="dk1"/>
            </a:solidFill>
            <a:prstDash val="solid"/>
            <a:round/>
            <a:headEnd len="sm" w="sm" type="none"/>
            <a:tailEnd len="sm" w="sm" type="none"/>
          </a:ln>
        </p:spPr>
      </p:pic>
      <p:cxnSp>
        <p:nvCxnSpPr>
          <p:cNvPr id="229" name="Google Shape;229;p28"/>
          <p:cNvCxnSpPr/>
          <p:nvPr/>
        </p:nvCxnSpPr>
        <p:spPr>
          <a:xfrm flipH="1" rot="10800000">
            <a:off x="895400" y="2190750"/>
            <a:ext cx="7942800" cy="58200"/>
          </a:xfrm>
          <a:prstGeom prst="straightConnector1">
            <a:avLst/>
          </a:prstGeom>
          <a:noFill/>
          <a:ln cap="flat" cmpd="sng" w="9525">
            <a:solidFill>
              <a:srgbClr val="0000FF"/>
            </a:solidFill>
            <a:prstDash val="solid"/>
            <a:round/>
            <a:headEnd len="med" w="med" type="none"/>
            <a:tailEnd len="med" w="med" type="none"/>
          </a:ln>
        </p:spPr>
      </p:cxnSp>
      <p:cxnSp>
        <p:nvCxnSpPr>
          <p:cNvPr id="230" name="Google Shape;230;p28"/>
          <p:cNvCxnSpPr/>
          <p:nvPr/>
        </p:nvCxnSpPr>
        <p:spPr>
          <a:xfrm flipH="1" rot="10800000">
            <a:off x="835100" y="2482275"/>
            <a:ext cx="8061300" cy="9000"/>
          </a:xfrm>
          <a:prstGeom prst="straightConnector1">
            <a:avLst/>
          </a:prstGeom>
          <a:noFill/>
          <a:ln cap="flat" cmpd="sng" w="9525">
            <a:solidFill>
              <a:srgbClr val="674EA7"/>
            </a:solidFill>
            <a:prstDash val="solid"/>
            <a:round/>
            <a:headEnd len="med" w="med" type="none"/>
            <a:tailEnd len="med" w="med" type="none"/>
          </a:ln>
        </p:spPr>
      </p:cxnSp>
      <p:pic>
        <p:nvPicPr>
          <p:cNvPr id="231" name="Google Shape;231;p28"/>
          <p:cNvPicPr preferRelativeResize="0"/>
          <p:nvPr/>
        </p:nvPicPr>
        <p:blipFill>
          <a:blip r:embed="rId4">
            <a:alphaModFix/>
          </a:blip>
          <a:stretch>
            <a:fillRect/>
          </a:stretch>
        </p:blipFill>
        <p:spPr>
          <a:xfrm>
            <a:off x="4757263" y="2272500"/>
            <a:ext cx="219075" cy="1238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Fairness</a:t>
            </a:r>
            <a:r>
              <a:rPr lang="en"/>
              <a:t> and Bias: Shift in Framework</a:t>
            </a:r>
            <a:endParaRPr/>
          </a:p>
        </p:txBody>
      </p:sp>
      <p:sp>
        <p:nvSpPr>
          <p:cNvPr id="237" name="Google Shape;237;p29"/>
          <p:cNvSpPr txBox="1"/>
          <p:nvPr>
            <p:ph idx="1" type="body"/>
          </p:nvPr>
        </p:nvSpPr>
        <p:spPr>
          <a:xfrm>
            <a:off x="311700" y="1152475"/>
            <a:ext cx="8520600" cy="390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Usually</a:t>
            </a:r>
            <a:r>
              <a:rPr lang="en">
                <a:solidFill>
                  <a:schemeClr val="dk1"/>
                </a:solidFill>
              </a:rPr>
              <a:t> in ML we think of trade offs b/w fairness and accuracy.  </a:t>
            </a:r>
            <a:endParaRPr>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Fairness and Bias: Shift in Framework</a:t>
            </a:r>
            <a:endParaRPr/>
          </a:p>
        </p:txBody>
      </p:sp>
      <p:sp>
        <p:nvSpPr>
          <p:cNvPr id="243" name="Google Shape;243;p30"/>
          <p:cNvSpPr txBox="1"/>
          <p:nvPr>
            <p:ph idx="1" type="body"/>
          </p:nvPr>
        </p:nvSpPr>
        <p:spPr>
          <a:xfrm>
            <a:off x="311700" y="1152475"/>
            <a:ext cx="8520600" cy="390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a:t>
            </a:r>
            <a:r>
              <a:rPr lang="en">
                <a:solidFill>
                  <a:schemeClr val="dk1"/>
                </a:solidFill>
              </a:rPr>
              <a:t>hat if the the training data is biased?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What if we want to formally model something like the </a:t>
            </a:r>
            <a:r>
              <a:rPr lang="en">
                <a:solidFill>
                  <a:schemeClr val="dk1"/>
                </a:solidFill>
              </a:rPr>
              <a:t>effect various forms of </a:t>
            </a:r>
            <a:r>
              <a:rPr lang="en">
                <a:solidFill>
                  <a:schemeClr val="dk1"/>
                </a:solidFill>
              </a:rPr>
              <a:t>racial discrimination on training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 turns out if are our learning goal is only accuracy NOT on the data WE SEE but rather on the data we do not see (the unobservable space), then it turns out the solution to this problem is having an explicit concern for fairness.</a:t>
            </a:r>
            <a:endParaRPr>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Fairness and Bias: Shift in Framework</a:t>
            </a:r>
            <a:endParaRPr/>
          </a:p>
        </p:txBody>
      </p:sp>
      <p:sp>
        <p:nvSpPr>
          <p:cNvPr id="249" name="Google Shape;249;p31"/>
          <p:cNvSpPr txBox="1"/>
          <p:nvPr>
            <p:ph idx="1" type="body"/>
          </p:nvPr>
        </p:nvSpPr>
        <p:spPr>
          <a:xfrm>
            <a:off x="311700" y="1152475"/>
            <a:ext cx="8520600" cy="390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Will mathematically model  various highly simplified “discmrination” and “bias” settings and then examine will fairness definitions improve accuracy on the TRUE UNSEEN data distribution. </a:t>
            </a:r>
            <a:endParaRPr>
              <a:solidFill>
                <a:schemeClr val="dk1"/>
              </a:solidFill>
            </a:endParaRPr>
          </a:p>
          <a:p>
            <a:pPr indent="-342900" lvl="0" marL="457200" rtl="0" algn="l">
              <a:spcBef>
                <a:spcPts val="0"/>
              </a:spcBef>
              <a:spcAft>
                <a:spcPts val="0"/>
              </a:spcAft>
              <a:buSzPts val="1800"/>
              <a:buChar char="●"/>
            </a:pPr>
            <a:r>
              <a:rPr lang="en">
                <a:solidFill>
                  <a:schemeClr val="dk1"/>
                </a:solidFill>
              </a:rPr>
              <a:t>Will then allow for more natural relaxations of various simplifying assumptions</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Thesis: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chemeClr val="dk1"/>
                </a:solidFill>
              </a:rPr>
              <a:t>If the training </a:t>
            </a:r>
            <a:r>
              <a:rPr lang="en">
                <a:solidFill>
                  <a:schemeClr val="dk1"/>
                </a:solidFill>
              </a:rPr>
              <a:t>distribution</a:t>
            </a:r>
            <a:r>
              <a:rPr lang="en">
                <a:solidFill>
                  <a:schemeClr val="dk1"/>
                </a:solidFill>
              </a:rPr>
              <a:t> contains error such </a:t>
            </a:r>
            <a:r>
              <a:rPr lang="en">
                <a:solidFill>
                  <a:schemeClr val="dk1"/>
                </a:solidFill>
              </a:rPr>
              <a:t>that</a:t>
            </a:r>
            <a:r>
              <a:rPr lang="en">
                <a:solidFill>
                  <a:schemeClr val="dk1"/>
                </a:solidFill>
              </a:rPr>
              <a:t> we do not have access to the </a:t>
            </a:r>
            <a:r>
              <a:rPr lang="en">
                <a:solidFill>
                  <a:schemeClr val="dk1"/>
                </a:solidFill>
              </a:rPr>
              <a:t>unobservable </a:t>
            </a:r>
            <a:r>
              <a:rPr lang="en">
                <a:solidFill>
                  <a:schemeClr val="dk1"/>
                </a:solidFill>
              </a:rPr>
              <a:t>“true” underlying training </a:t>
            </a:r>
            <a:r>
              <a:rPr lang="en">
                <a:solidFill>
                  <a:schemeClr val="dk1"/>
                </a:solidFill>
              </a:rPr>
              <a:t>distribution, then under various modeling assumptions some</a:t>
            </a:r>
            <a:r>
              <a:rPr lang="en">
                <a:solidFill>
                  <a:srgbClr val="0000FF"/>
                </a:solidFill>
              </a:rPr>
              <a:t> fairness constraints</a:t>
            </a:r>
            <a:r>
              <a:rPr lang="en"/>
              <a:t> + </a:t>
            </a:r>
            <a:r>
              <a:rPr lang="en">
                <a:solidFill>
                  <a:srgbClr val="FF0000"/>
                </a:solidFill>
              </a:rPr>
              <a:t>Empirical Risk Minimization (ERM) </a:t>
            </a:r>
            <a:r>
              <a:rPr lang="en">
                <a:solidFill>
                  <a:schemeClr val="dk1"/>
                </a:solidFill>
              </a:rPr>
              <a:t>improves accuracy.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Motivations </a:t>
            </a:r>
            <a:endParaRPr/>
          </a:p>
        </p:txBody>
      </p:sp>
      <p:sp>
        <p:nvSpPr>
          <p:cNvPr id="255" name="Google Shape;255;p32"/>
          <p:cNvSpPr txBox="1"/>
          <p:nvPr>
            <p:ph idx="1" type="body"/>
          </p:nvPr>
        </p:nvSpPr>
        <p:spPr>
          <a:xfrm>
            <a:off x="311700" y="1152475"/>
            <a:ext cx="8832300" cy="390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Algorithms</a:t>
            </a:r>
            <a:r>
              <a:rPr lang="en">
                <a:solidFill>
                  <a:schemeClr val="dk1"/>
                </a:solidFill>
              </a:rPr>
              <a:t> are increasingly being used aumoate and advise </a:t>
            </a:r>
            <a:r>
              <a:rPr lang="en">
                <a:solidFill>
                  <a:schemeClr val="dk1"/>
                </a:solidFill>
              </a:rPr>
              <a:t>decisions</a:t>
            </a:r>
            <a:r>
              <a:rPr lang="en">
                <a:solidFill>
                  <a:schemeClr val="dk1"/>
                </a:solidFill>
              </a:rPr>
              <a:t> that impact people.  </a:t>
            </a:r>
            <a:r>
              <a:rPr lang="en">
                <a:solidFill>
                  <a:schemeClr val="dk1"/>
                </a:solidFill>
              </a:rPr>
              <a:t> </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Granted a loan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College Admission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Hired for a Job</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Bail and Parole Decisions</a:t>
            </a:r>
            <a:endParaRPr sz="14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 would be a big problem if these are Algorithms are systematically biased against some racial/ethnic/or gender groups</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0" y="39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Motivating Example: </a:t>
            </a:r>
            <a:r>
              <a:rPr lang="en"/>
              <a:t>COMPAS</a:t>
            </a:r>
            <a:endParaRPr/>
          </a:p>
        </p:txBody>
      </p:sp>
      <p:sp>
        <p:nvSpPr>
          <p:cNvPr id="261" name="Google Shape;261;p33"/>
          <p:cNvSpPr txBox="1"/>
          <p:nvPr>
            <p:ph idx="1" type="body"/>
          </p:nvPr>
        </p:nvSpPr>
        <p:spPr>
          <a:xfrm>
            <a:off x="0" y="739075"/>
            <a:ext cx="6691500" cy="3909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Char char="●"/>
            </a:pPr>
            <a:r>
              <a:rPr lang="en">
                <a:solidFill>
                  <a:schemeClr val="dk1"/>
                </a:solidFill>
              </a:rPr>
              <a:t>COMPAS</a:t>
            </a:r>
            <a:r>
              <a:rPr lang="en">
                <a:solidFill>
                  <a:schemeClr val="dk1"/>
                </a:solidFill>
              </a:rPr>
              <a:t> software for predicting </a:t>
            </a:r>
            <a:r>
              <a:rPr lang="en">
                <a:solidFill>
                  <a:schemeClr val="dk1"/>
                </a:solidFill>
              </a:rPr>
              <a:t>recidivism</a:t>
            </a:r>
            <a:r>
              <a:rPr lang="en">
                <a:solidFill>
                  <a:schemeClr val="dk1"/>
                </a:solidFill>
              </a:rPr>
              <a:t> used to aid in bail, parole </a:t>
            </a:r>
            <a:r>
              <a:rPr lang="en">
                <a:solidFill>
                  <a:schemeClr val="dk1"/>
                </a:solidFill>
              </a:rPr>
              <a:t>decisions: classifies candidates as “low risk” or “high risk”.</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This study by </a:t>
            </a:r>
            <a:r>
              <a:rPr lang="en">
                <a:solidFill>
                  <a:srgbClr val="FF0000"/>
                </a:solidFill>
              </a:rPr>
              <a:t>[Larson-Mattu-Kirchner-Angwin] (ProPublica):</a:t>
            </a:r>
            <a:endParaRPr>
              <a:solidFill>
                <a:srgbClr val="FF0000"/>
              </a:solidFill>
            </a:endParaRPr>
          </a:p>
          <a:p>
            <a:pPr indent="-342900" lvl="1" marL="914400" rtl="0" algn="just">
              <a:spcBef>
                <a:spcPts val="0"/>
              </a:spcBef>
              <a:spcAft>
                <a:spcPts val="0"/>
              </a:spcAft>
              <a:buClr>
                <a:schemeClr val="dk1"/>
              </a:buClr>
              <a:buSzPts val="1800"/>
              <a:buChar char="○"/>
            </a:pPr>
            <a:r>
              <a:rPr lang="en" sz="1800">
                <a:solidFill>
                  <a:schemeClr val="dk1"/>
                </a:solidFill>
              </a:rPr>
              <a:t>Black defendants who did not recidivate over a two year period were nearly twice as likely to have been classified as high risk compared to their white counterparts (45% vs 23%).</a:t>
            </a:r>
            <a:endParaRPr sz="1800">
              <a:solidFill>
                <a:schemeClr val="dk1"/>
              </a:solidFill>
            </a:endParaRPr>
          </a:p>
          <a:p>
            <a:pPr indent="-330200" lvl="1" marL="914400" rtl="0" algn="just">
              <a:spcBef>
                <a:spcPts val="0"/>
              </a:spcBef>
              <a:spcAft>
                <a:spcPts val="0"/>
              </a:spcAft>
              <a:buClr>
                <a:schemeClr val="dk1"/>
              </a:buClr>
              <a:buSzPts val="1600"/>
              <a:buChar char="○"/>
            </a:pPr>
            <a:r>
              <a:rPr lang="en" sz="1800">
                <a:solidFill>
                  <a:schemeClr val="dk1"/>
                </a:solidFill>
              </a:rPr>
              <a:t>White defendants who reoffended within the next two years were labeled low risk almost twice as often as black re-offenders (48% vs 28%).  </a:t>
            </a:r>
            <a:r>
              <a:rPr lang="en" sz="1600">
                <a:solidFill>
                  <a:schemeClr val="dk1"/>
                </a:solidFill>
              </a:rPr>
              <a:t>  </a:t>
            </a:r>
            <a:endParaRPr sz="1600">
              <a:solidFill>
                <a:schemeClr val="dk1"/>
              </a:solidFill>
            </a:endParaRPr>
          </a:p>
          <a:p>
            <a:pPr indent="0" lvl="0" marL="0" rtl="0" algn="just">
              <a:spcBef>
                <a:spcPts val="1200"/>
              </a:spcBef>
              <a:spcAft>
                <a:spcPts val="1200"/>
              </a:spcAft>
              <a:buNone/>
            </a:pPr>
            <a:r>
              <a:t/>
            </a:r>
            <a:endParaRPr sz="1400">
              <a:solidFill>
                <a:schemeClr val="dk1"/>
              </a:solidFill>
            </a:endParaRPr>
          </a:p>
        </p:txBody>
      </p:sp>
      <p:pic>
        <p:nvPicPr>
          <p:cNvPr id="262" name="Google Shape;262;p33"/>
          <p:cNvPicPr preferRelativeResize="0"/>
          <p:nvPr/>
        </p:nvPicPr>
        <p:blipFill>
          <a:blip r:embed="rId3">
            <a:alphaModFix/>
          </a:blip>
          <a:stretch>
            <a:fillRect/>
          </a:stretch>
        </p:blipFill>
        <p:spPr>
          <a:xfrm>
            <a:off x="6691500" y="1452400"/>
            <a:ext cx="2399500" cy="1816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0" y="39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Motivating Example: COMPAS</a:t>
            </a:r>
            <a:endParaRPr/>
          </a:p>
        </p:txBody>
      </p:sp>
      <p:sp>
        <p:nvSpPr>
          <p:cNvPr id="268" name="Google Shape;268;p34"/>
          <p:cNvSpPr txBox="1"/>
          <p:nvPr>
            <p:ph idx="1" type="body"/>
          </p:nvPr>
        </p:nvSpPr>
        <p:spPr>
          <a:xfrm>
            <a:off x="0" y="739075"/>
            <a:ext cx="6691500" cy="39096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Char char="●"/>
            </a:pPr>
            <a:r>
              <a:rPr lang="en" sz="1600">
                <a:solidFill>
                  <a:schemeClr val="dk1"/>
                </a:solidFill>
              </a:rPr>
              <a:t>What this is saying is the </a:t>
            </a:r>
            <a:r>
              <a:rPr b="1" lang="en" sz="1600">
                <a:solidFill>
                  <a:schemeClr val="dk1"/>
                </a:solidFill>
              </a:rPr>
              <a:t>false negative rate</a:t>
            </a:r>
            <a:r>
              <a:rPr lang="en" sz="1600">
                <a:solidFill>
                  <a:schemeClr val="dk1"/>
                </a:solidFill>
              </a:rPr>
              <a:t> that is the fraction of “true” positive rates that were predicted as negative was much higher for Black defenands than White defendants.</a:t>
            </a:r>
            <a:endParaRPr sz="1600">
              <a:solidFill>
                <a:schemeClr val="dk1"/>
              </a:solidFill>
            </a:endParaRPr>
          </a:p>
          <a:p>
            <a:pPr indent="-317500" lvl="0" marL="457200" rtl="0" algn="just">
              <a:spcBef>
                <a:spcPts val="0"/>
              </a:spcBef>
              <a:spcAft>
                <a:spcPts val="0"/>
              </a:spcAft>
              <a:buClr>
                <a:schemeClr val="dk1"/>
              </a:buClr>
              <a:buSzPts val="1400"/>
              <a:buChar char="●"/>
            </a:pPr>
            <a:r>
              <a:rPr lang="en" sz="1600">
                <a:solidFill>
                  <a:schemeClr val="dk1"/>
                </a:solidFill>
              </a:rPr>
              <a:t>Also the </a:t>
            </a:r>
            <a:r>
              <a:rPr b="1" lang="en" sz="1600">
                <a:solidFill>
                  <a:schemeClr val="dk1"/>
                </a:solidFill>
              </a:rPr>
              <a:t>false positive rate</a:t>
            </a:r>
            <a:r>
              <a:rPr lang="en" sz="1600">
                <a:solidFill>
                  <a:schemeClr val="dk1"/>
                </a:solidFill>
              </a:rPr>
              <a:t> that is </a:t>
            </a:r>
            <a:r>
              <a:rPr lang="en" sz="1600">
                <a:solidFill>
                  <a:schemeClr val="dk1"/>
                </a:solidFill>
              </a:rPr>
              <a:t>fraction</a:t>
            </a:r>
            <a:r>
              <a:rPr lang="en" sz="1600">
                <a:solidFill>
                  <a:schemeClr val="dk1"/>
                </a:solidFill>
              </a:rPr>
              <a:t>  of negatives that were predicted as positive was much higher for White defendants than it was for Black defendants.</a:t>
            </a:r>
            <a:r>
              <a:rPr lang="en" sz="1400">
                <a:solidFill>
                  <a:schemeClr val="dk1"/>
                </a:solidFill>
              </a:rPr>
              <a:t> </a:t>
            </a:r>
            <a:endParaRPr sz="1400">
              <a:solidFill>
                <a:schemeClr val="dk1"/>
              </a:solidFill>
            </a:endParaRPr>
          </a:p>
        </p:txBody>
      </p:sp>
      <p:pic>
        <p:nvPicPr>
          <p:cNvPr id="269" name="Google Shape;269;p34"/>
          <p:cNvPicPr preferRelativeResize="0"/>
          <p:nvPr/>
        </p:nvPicPr>
        <p:blipFill>
          <a:blip r:embed="rId3">
            <a:alphaModFix/>
          </a:blip>
          <a:stretch>
            <a:fillRect/>
          </a:stretch>
        </p:blipFill>
        <p:spPr>
          <a:xfrm>
            <a:off x="6691500" y="1452400"/>
            <a:ext cx="2399500" cy="1816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Motivating Example: COMPAS</a:t>
            </a:r>
            <a:endParaRPr/>
          </a:p>
        </p:txBody>
      </p:sp>
      <p:sp>
        <p:nvSpPr>
          <p:cNvPr id="275" name="Google Shape;275;p35"/>
          <p:cNvSpPr txBox="1"/>
          <p:nvPr>
            <p:ph idx="1" type="body"/>
          </p:nvPr>
        </p:nvSpPr>
        <p:spPr>
          <a:xfrm>
            <a:off x="0" y="1152475"/>
            <a:ext cx="6268200" cy="39096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Char char="●"/>
            </a:pPr>
            <a:r>
              <a:rPr lang="en" sz="1600">
                <a:solidFill>
                  <a:schemeClr val="dk1"/>
                </a:solidFill>
              </a:rPr>
              <a:t>Study by </a:t>
            </a:r>
            <a:r>
              <a:rPr lang="en" sz="1600">
                <a:solidFill>
                  <a:srgbClr val="FF0000"/>
                </a:solidFill>
              </a:rPr>
              <a:t>[Flores-Bechtel-Lowenkamp] (Federal </a:t>
            </a:r>
            <a:r>
              <a:rPr lang="en" sz="1600">
                <a:solidFill>
                  <a:srgbClr val="FF0000"/>
                </a:solidFill>
              </a:rPr>
              <a:t>Probation</a:t>
            </a:r>
            <a:r>
              <a:rPr lang="en" sz="1600">
                <a:solidFill>
                  <a:srgbClr val="FF0000"/>
                </a:solidFill>
              </a:rPr>
              <a:t> </a:t>
            </a:r>
            <a:r>
              <a:rPr lang="en" sz="1600">
                <a:solidFill>
                  <a:srgbClr val="FF0000"/>
                </a:solidFill>
              </a:rPr>
              <a:t>Journal</a:t>
            </a:r>
            <a:r>
              <a:rPr lang="en" sz="1600">
                <a:solidFill>
                  <a:srgbClr val="FF0000"/>
                </a:solidFill>
              </a:rPr>
              <a:t>): </a:t>
            </a:r>
            <a:r>
              <a:rPr lang="en" sz="1600">
                <a:solidFill>
                  <a:schemeClr val="dk1"/>
                </a:solidFill>
              </a:rPr>
              <a:t>COMPAS is calibrated. Meaning those it calls high risk, it’s about 75% rearrest rate across groups. Of those it calls low risk, it’s  about 30% rearrest across groups.</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So the meaning in some sense of high risk and low is the same across groups. </a:t>
            </a:r>
            <a:endParaRPr sz="1600">
              <a:solidFill>
                <a:schemeClr val="dk1"/>
              </a:solidFill>
            </a:endParaRPr>
          </a:p>
          <a:p>
            <a:pPr indent="0" lvl="0" marL="914400" rtl="0" algn="just">
              <a:spcBef>
                <a:spcPts val="1200"/>
              </a:spcBef>
              <a:spcAft>
                <a:spcPts val="1200"/>
              </a:spcAft>
              <a:buNone/>
            </a:pPr>
            <a:r>
              <a:t/>
            </a:r>
            <a:endParaRPr sz="1200">
              <a:solidFill>
                <a:schemeClr val="dk1"/>
              </a:solidFill>
            </a:endParaRPr>
          </a:p>
        </p:txBody>
      </p:sp>
      <p:pic>
        <p:nvPicPr>
          <p:cNvPr id="276" name="Google Shape;276;p35"/>
          <p:cNvPicPr preferRelativeResize="0"/>
          <p:nvPr/>
        </p:nvPicPr>
        <p:blipFill>
          <a:blip r:embed="rId3">
            <a:alphaModFix/>
          </a:blip>
          <a:stretch>
            <a:fillRect/>
          </a:stretch>
        </p:blipFill>
        <p:spPr>
          <a:xfrm>
            <a:off x="6321943" y="445023"/>
            <a:ext cx="2822058" cy="213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Motivating Example: COMPAS</a:t>
            </a:r>
            <a:endParaRPr/>
          </a:p>
        </p:txBody>
      </p:sp>
      <p:sp>
        <p:nvSpPr>
          <p:cNvPr id="282" name="Google Shape;282;p36"/>
          <p:cNvSpPr txBox="1"/>
          <p:nvPr>
            <p:ph idx="1" type="body"/>
          </p:nvPr>
        </p:nvSpPr>
        <p:spPr>
          <a:xfrm>
            <a:off x="0" y="1152475"/>
            <a:ext cx="6268200" cy="39096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Clr>
                <a:schemeClr val="dk1"/>
              </a:buClr>
              <a:buSzPts val="1600"/>
              <a:buChar char="●"/>
            </a:pPr>
            <a:r>
              <a:rPr lang="en" sz="1600">
                <a:solidFill>
                  <a:schemeClr val="dk1"/>
                </a:solidFill>
              </a:rPr>
              <a:t>Formally the </a:t>
            </a:r>
            <a:r>
              <a:rPr b="1" lang="en" sz="1600">
                <a:solidFill>
                  <a:schemeClr val="dk1"/>
                </a:solidFill>
              </a:rPr>
              <a:t>Pr(true|prediction) </a:t>
            </a:r>
            <a:r>
              <a:rPr lang="en" sz="1600">
                <a:solidFill>
                  <a:schemeClr val="dk1"/>
                </a:solidFill>
              </a:rPr>
              <a:t>is</a:t>
            </a:r>
            <a:r>
              <a:rPr b="1" lang="en" sz="1600">
                <a:solidFill>
                  <a:schemeClr val="dk1"/>
                </a:solidFill>
              </a:rPr>
              <a:t> </a:t>
            </a:r>
            <a:r>
              <a:rPr lang="en" sz="1600">
                <a:solidFill>
                  <a:schemeClr val="dk1"/>
                </a:solidFill>
              </a:rPr>
              <a:t>similar across groups</a:t>
            </a:r>
            <a:r>
              <a:rPr b="1" lang="en" sz="1600">
                <a:solidFill>
                  <a:schemeClr val="dk1"/>
                </a:solidFill>
              </a:rPr>
              <a:t> </a:t>
            </a:r>
            <a:r>
              <a:rPr lang="en" sz="1600">
                <a:solidFill>
                  <a:schemeClr val="dk1"/>
                </a:solidFill>
              </a:rPr>
              <a:t>but</a:t>
            </a:r>
            <a:r>
              <a:rPr b="1" lang="en" sz="1600">
                <a:solidFill>
                  <a:schemeClr val="dk1"/>
                </a:solidFill>
              </a:rPr>
              <a:t> Pr(prediction| true)</a:t>
            </a:r>
            <a:r>
              <a:rPr lang="en" sz="1600">
                <a:solidFill>
                  <a:schemeClr val="dk1"/>
                </a:solidFill>
              </a:rPr>
              <a:t> are not the same the across groups. </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These two quantities are connected via Bayes Rule which contains a denominator in it called the Base rate.</a:t>
            </a:r>
            <a:endParaRPr sz="1600">
              <a:solidFill>
                <a:schemeClr val="dk1"/>
              </a:solidFill>
            </a:endParaRPr>
          </a:p>
          <a:p>
            <a:pPr indent="-330200" lvl="0" marL="457200" rtl="0" algn="just">
              <a:spcBef>
                <a:spcPts val="0"/>
              </a:spcBef>
              <a:spcAft>
                <a:spcPts val="0"/>
              </a:spcAft>
              <a:buClr>
                <a:schemeClr val="dk1"/>
              </a:buClr>
              <a:buSzPts val="1600"/>
              <a:buChar char="●"/>
            </a:pPr>
            <a:r>
              <a:rPr lang="en" sz="1600">
                <a:solidFill>
                  <a:schemeClr val="dk1"/>
                </a:solidFill>
              </a:rPr>
              <a:t>Because the base rates are different for the two groups it’s not possible to make both </a:t>
            </a:r>
            <a:r>
              <a:rPr b="1" lang="en" sz="1600">
                <a:solidFill>
                  <a:schemeClr val="dk1"/>
                </a:solidFill>
              </a:rPr>
              <a:t>Pr(true|</a:t>
            </a:r>
            <a:r>
              <a:rPr b="1" lang="en" sz="1600">
                <a:solidFill>
                  <a:schemeClr val="dk1"/>
                </a:solidFill>
              </a:rPr>
              <a:t>prediction</a:t>
            </a:r>
            <a:r>
              <a:rPr b="1" lang="en" sz="1600">
                <a:solidFill>
                  <a:schemeClr val="dk1"/>
                </a:solidFill>
              </a:rPr>
              <a:t>) and Pr(true|prediction) be simila</a:t>
            </a:r>
            <a:r>
              <a:rPr b="1" lang="en" sz="1740">
                <a:solidFill>
                  <a:schemeClr val="dk1"/>
                </a:solidFill>
              </a:rPr>
              <a:t>r</a:t>
            </a:r>
            <a:r>
              <a:rPr b="1" lang="en" sz="1200">
                <a:solidFill>
                  <a:schemeClr val="dk1"/>
                </a:solidFill>
              </a:rPr>
              <a:t>. </a:t>
            </a:r>
            <a:endParaRPr sz="1200">
              <a:solidFill>
                <a:schemeClr val="dk1"/>
              </a:solidFill>
            </a:endParaRPr>
          </a:p>
        </p:txBody>
      </p:sp>
      <p:pic>
        <p:nvPicPr>
          <p:cNvPr id="283" name="Google Shape;283;p36"/>
          <p:cNvPicPr preferRelativeResize="0"/>
          <p:nvPr/>
        </p:nvPicPr>
        <p:blipFill>
          <a:blip r:embed="rId3">
            <a:alphaModFix/>
          </a:blip>
          <a:stretch>
            <a:fillRect/>
          </a:stretch>
        </p:blipFill>
        <p:spPr>
          <a:xfrm>
            <a:off x="6321943" y="445023"/>
            <a:ext cx="2822058" cy="2136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37"/>
          <p:cNvSpPr txBox="1"/>
          <p:nvPr>
            <p:ph type="title"/>
          </p:nvPr>
        </p:nvSpPr>
        <p:spPr>
          <a:xfrm>
            <a:off x="0" y="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Defining Terms</a:t>
            </a:r>
            <a:endParaRPr>
              <a:latin typeface="Arial"/>
              <a:ea typeface="Arial"/>
              <a:cs typeface="Arial"/>
              <a:sym typeface="Arial"/>
            </a:endParaRPr>
          </a:p>
        </p:txBody>
      </p:sp>
      <p:sp>
        <p:nvSpPr>
          <p:cNvPr id="289" name="Google Shape;289;p37"/>
          <p:cNvSpPr txBox="1"/>
          <p:nvPr>
            <p:ph idx="1" type="body"/>
          </p:nvPr>
        </p:nvSpPr>
        <p:spPr>
          <a:xfrm>
            <a:off x="0" y="504825"/>
            <a:ext cx="8520600" cy="3397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b="1" lang="en">
                <a:solidFill>
                  <a:schemeClr val="dk1"/>
                </a:solidFill>
                <a:latin typeface="Arial"/>
                <a:ea typeface="Arial"/>
                <a:cs typeface="Arial"/>
                <a:sym typeface="Arial"/>
              </a:rPr>
              <a:t>Score (S): </a:t>
            </a:r>
            <a:r>
              <a:rPr lang="en">
                <a:solidFill>
                  <a:schemeClr val="dk1"/>
                </a:solidFill>
                <a:latin typeface="Arial"/>
                <a:ea typeface="Arial"/>
                <a:cs typeface="Arial"/>
                <a:sym typeface="Arial"/>
              </a:rPr>
              <a:t>an</a:t>
            </a:r>
            <a:r>
              <a:rPr b="1" lang="en">
                <a:solidFill>
                  <a:schemeClr val="dk1"/>
                </a:solidFill>
                <a:latin typeface="Arial"/>
                <a:ea typeface="Arial"/>
                <a:cs typeface="Arial"/>
                <a:sym typeface="Arial"/>
              </a:rPr>
              <a:t> </a:t>
            </a:r>
            <a:r>
              <a:rPr lang="en">
                <a:solidFill>
                  <a:schemeClr val="dk1"/>
                </a:solidFill>
                <a:latin typeface="Arial"/>
                <a:ea typeface="Arial"/>
                <a:cs typeface="Arial"/>
                <a:sym typeface="Arial"/>
              </a:rPr>
              <a:t>algorithmic score used to make some consequential decision e.g. a score on a standardized test, or a COMPAS risk score.</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Char char="●"/>
            </a:pPr>
            <a:r>
              <a:rPr b="1" lang="en">
                <a:solidFill>
                  <a:schemeClr val="dk1"/>
                </a:solidFill>
                <a:latin typeface="Arial"/>
                <a:ea typeface="Arial"/>
                <a:cs typeface="Arial"/>
                <a:sym typeface="Arial"/>
              </a:rPr>
              <a:t>Sensitive variable (R): </a:t>
            </a:r>
            <a:r>
              <a:rPr lang="en">
                <a:solidFill>
                  <a:schemeClr val="dk1"/>
                </a:solidFill>
                <a:latin typeface="Arial"/>
                <a:ea typeface="Arial"/>
                <a:cs typeface="Arial"/>
                <a:sym typeface="Arial"/>
              </a:rPr>
              <a:t>a demographic variable relevant to fairness e.g. race, gender.</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342900" lvl="0" marL="457200" rtl="0" algn="l">
              <a:spcBef>
                <a:spcPts val="0"/>
              </a:spcBef>
              <a:spcAft>
                <a:spcPts val="0"/>
              </a:spcAft>
              <a:buSzPts val="1800"/>
              <a:buChar char="●"/>
            </a:pPr>
            <a:r>
              <a:rPr b="1" lang="en">
                <a:solidFill>
                  <a:schemeClr val="dk1"/>
                </a:solidFill>
                <a:latin typeface="Arial"/>
                <a:ea typeface="Arial"/>
                <a:cs typeface="Arial"/>
                <a:sym typeface="Arial"/>
              </a:rPr>
              <a:t>Observed outcome (O): </a:t>
            </a:r>
            <a:r>
              <a:rPr lang="en">
                <a:solidFill>
                  <a:schemeClr val="dk1"/>
                </a:solidFill>
                <a:latin typeface="Arial"/>
                <a:ea typeface="Arial"/>
                <a:cs typeface="Arial"/>
                <a:sym typeface="Arial"/>
              </a:rPr>
              <a:t>contextually relevant </a:t>
            </a:r>
            <a:r>
              <a:rPr b="1" lang="en">
                <a:solidFill>
                  <a:schemeClr val="dk1"/>
                </a:solidFill>
                <a:latin typeface="Arial"/>
                <a:ea typeface="Arial"/>
                <a:cs typeface="Arial"/>
                <a:sym typeface="Arial"/>
              </a:rPr>
              <a:t>future </a:t>
            </a:r>
            <a:r>
              <a:rPr lang="en">
                <a:solidFill>
                  <a:schemeClr val="dk1"/>
                </a:solidFill>
                <a:latin typeface="Arial"/>
                <a:ea typeface="Arial"/>
                <a:cs typeface="Arial"/>
                <a:sym typeface="Arial"/>
              </a:rPr>
              <a:t>outcome e.g. graduate in five years, or re-arrest within 5 years of release.</a:t>
            </a:r>
            <a:endParaRPr>
              <a:solidFill>
                <a:schemeClr val="dk1"/>
              </a:solidFill>
              <a:latin typeface="Arial"/>
              <a:ea typeface="Arial"/>
              <a:cs typeface="Arial"/>
              <a:sym typeface="Arial"/>
            </a:endParaRPr>
          </a:p>
          <a:p>
            <a:pPr indent="-342900" lvl="0" marL="457200" rtl="0" algn="l">
              <a:spcBef>
                <a:spcPts val="0"/>
              </a:spcBef>
              <a:spcAft>
                <a:spcPts val="0"/>
              </a:spcAft>
              <a:buSzPts val="1800"/>
              <a:buChar char="●"/>
            </a:pPr>
            <a:br>
              <a:rPr lang="en">
                <a:latin typeface="Arial"/>
                <a:ea typeface="Arial"/>
                <a:cs typeface="Arial"/>
                <a:sym typeface="Arial"/>
              </a:rPr>
            </a:br>
            <a:endParaRPr>
              <a:latin typeface="Arial"/>
              <a:ea typeface="Arial"/>
              <a:cs typeface="Arial"/>
              <a:sym typeface="Arial"/>
            </a:endParaRPr>
          </a:p>
          <a:p>
            <a:pPr indent="0" lvl="0" marL="457200" rtl="0" algn="l">
              <a:spcBef>
                <a:spcPts val="1200"/>
              </a:spcBef>
              <a:spcAft>
                <a:spcPts val="1200"/>
              </a:spcAft>
              <a:buNone/>
            </a:pPr>
            <a:r>
              <a:t/>
            </a:r>
            <a:endParaRPr sz="14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38"/>
          <p:cNvSpPr txBox="1"/>
          <p:nvPr>
            <p:ph type="title"/>
          </p:nvPr>
        </p:nvSpPr>
        <p:spPr>
          <a:xfrm>
            <a:off x="0" y="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Formal Set Up For Label Prediction Task</a:t>
            </a:r>
            <a:endParaRPr>
              <a:latin typeface="Arial"/>
              <a:ea typeface="Arial"/>
              <a:cs typeface="Arial"/>
              <a:sym typeface="Arial"/>
            </a:endParaRPr>
          </a:p>
        </p:txBody>
      </p:sp>
      <p:sp>
        <p:nvSpPr>
          <p:cNvPr id="295" name="Google Shape;295;p38"/>
          <p:cNvSpPr txBox="1"/>
          <p:nvPr>
            <p:ph idx="1" type="body"/>
          </p:nvPr>
        </p:nvSpPr>
        <p:spPr>
          <a:xfrm>
            <a:off x="0" y="504825"/>
            <a:ext cx="9104400" cy="42831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Clr>
                <a:schemeClr val="dk1"/>
              </a:buClr>
              <a:buSzPts val="1800"/>
              <a:buChar char="●"/>
            </a:pPr>
            <a:r>
              <a:rPr lang="en">
                <a:solidFill>
                  <a:schemeClr val="dk1"/>
                </a:solidFill>
              </a:rPr>
              <a:t> </a:t>
            </a:r>
            <a:r>
              <a:rPr b="1" lang="en">
                <a:solidFill>
                  <a:schemeClr val="dk1"/>
                </a:solidFill>
              </a:rPr>
              <a:t>Domain set</a:t>
            </a:r>
            <a:r>
              <a:rPr lang="en">
                <a:solidFill>
                  <a:schemeClr val="dk1"/>
                </a:solidFill>
              </a:rPr>
              <a:t> – an </a:t>
            </a:r>
            <a:r>
              <a:rPr lang="en">
                <a:solidFill>
                  <a:schemeClr val="dk1"/>
                </a:solidFill>
              </a:rPr>
              <a:t>arbitrary</a:t>
            </a:r>
            <a:r>
              <a:rPr lang="en">
                <a:solidFill>
                  <a:schemeClr val="dk1"/>
                </a:solidFill>
              </a:rPr>
              <a:t> set </a:t>
            </a:r>
            <a:r>
              <a:rPr b="1" i="1" lang="en">
                <a:solidFill>
                  <a:schemeClr val="dk1"/>
                </a:solidFill>
              </a:rPr>
              <a:t>X</a:t>
            </a:r>
            <a:r>
              <a:rPr b="1" lang="en">
                <a:solidFill>
                  <a:schemeClr val="dk1"/>
                </a:solidFill>
              </a:rPr>
              <a:t>. </a:t>
            </a:r>
            <a:r>
              <a:rPr lang="en">
                <a:solidFill>
                  <a:schemeClr val="dk1"/>
                </a:solidFill>
              </a:rPr>
              <a:t>This is the set of objects that we wish to label. Usually, these domain points will be represented by a vector of features (like the race and prior offense). We also refer to domain points as instances and to </a:t>
            </a:r>
            <a:r>
              <a:rPr b="1" i="1" lang="en">
                <a:solidFill>
                  <a:schemeClr val="dk1"/>
                </a:solidFill>
              </a:rPr>
              <a:t>X</a:t>
            </a:r>
            <a:r>
              <a:rPr lang="en">
                <a:solidFill>
                  <a:schemeClr val="dk1"/>
                </a:solidFill>
              </a:rPr>
              <a:t> as instance space.</a:t>
            </a:r>
            <a:endParaRPr>
              <a:solidFill>
                <a:schemeClr val="dk1"/>
              </a:solidFill>
            </a:endParaRPr>
          </a:p>
          <a:p>
            <a:pPr indent="-342900" lvl="0" marL="457200" rtl="0" algn="l">
              <a:lnSpc>
                <a:spcPct val="95000"/>
              </a:lnSpc>
              <a:spcBef>
                <a:spcPts val="0"/>
              </a:spcBef>
              <a:spcAft>
                <a:spcPts val="0"/>
              </a:spcAft>
              <a:buClr>
                <a:schemeClr val="dk1"/>
              </a:buClr>
              <a:buSzPts val="1800"/>
              <a:buChar char="●"/>
            </a:pPr>
            <a:r>
              <a:rPr b="1" lang="en">
                <a:solidFill>
                  <a:schemeClr val="dk1"/>
                </a:solidFill>
              </a:rPr>
              <a:t>Label set:</a:t>
            </a:r>
            <a:r>
              <a:rPr lang="en">
                <a:solidFill>
                  <a:schemeClr val="dk1"/>
                </a:solidFill>
              </a:rPr>
              <a:t> For our current discussion, we will restrict the label set to be a two-element set, usually {0,1} or {−1,+1}. Let </a:t>
            </a:r>
            <a:r>
              <a:rPr b="1" lang="en">
                <a:solidFill>
                  <a:schemeClr val="dk1"/>
                </a:solidFill>
              </a:rPr>
              <a:t>Y</a:t>
            </a:r>
            <a:r>
              <a:rPr lang="en">
                <a:solidFill>
                  <a:schemeClr val="dk1"/>
                </a:solidFill>
              </a:rPr>
              <a:t> denote our set of possible labels. </a:t>
            </a:r>
            <a:endParaRPr>
              <a:solidFill>
                <a:schemeClr val="dk1"/>
              </a:solidFill>
            </a:endParaRPr>
          </a:p>
          <a:p>
            <a:pPr indent="0" lvl="0" marL="0" rtl="0" algn="l">
              <a:lnSpc>
                <a:spcPct val="95000"/>
              </a:lnSpc>
              <a:spcBef>
                <a:spcPts val="1200"/>
              </a:spcBef>
              <a:spcAft>
                <a:spcPts val="1200"/>
              </a:spcAft>
              <a:buNone/>
            </a:pPr>
            <a:r>
              <a:t/>
            </a:r>
            <a:endParaRPr sz="1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39"/>
          <p:cNvSpPr txBox="1"/>
          <p:nvPr>
            <p:ph type="title"/>
          </p:nvPr>
        </p:nvSpPr>
        <p:spPr>
          <a:xfrm>
            <a:off x="0" y="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Formal Set Up For Label Prediction Task</a:t>
            </a:r>
            <a:endParaRPr>
              <a:latin typeface="Arial"/>
              <a:ea typeface="Arial"/>
              <a:cs typeface="Arial"/>
              <a:sym typeface="Arial"/>
            </a:endParaRPr>
          </a:p>
        </p:txBody>
      </p:sp>
      <p:sp>
        <p:nvSpPr>
          <p:cNvPr id="301" name="Google Shape;301;p39"/>
          <p:cNvSpPr txBox="1"/>
          <p:nvPr>
            <p:ph idx="1" type="body"/>
          </p:nvPr>
        </p:nvSpPr>
        <p:spPr>
          <a:xfrm>
            <a:off x="0" y="504825"/>
            <a:ext cx="9104400" cy="42831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Clr>
                <a:schemeClr val="dk1"/>
              </a:buClr>
              <a:buSzPts val="1800"/>
              <a:buChar char="●"/>
            </a:pPr>
            <a:r>
              <a:rPr b="1" lang="en">
                <a:solidFill>
                  <a:schemeClr val="dk1"/>
                </a:solidFill>
              </a:rPr>
              <a:t>Training data</a:t>
            </a:r>
            <a:r>
              <a:rPr lang="en">
                <a:solidFill>
                  <a:schemeClr val="dk1"/>
                </a:solidFill>
              </a:rPr>
              <a:t>: S=((x</a:t>
            </a:r>
            <a:r>
              <a:rPr baseline="-25000" lang="en">
                <a:solidFill>
                  <a:schemeClr val="dk1"/>
                </a:solidFill>
              </a:rPr>
              <a:t>1</a:t>
            </a:r>
            <a:r>
              <a:rPr lang="en">
                <a:solidFill>
                  <a:schemeClr val="dk1"/>
                </a:solidFill>
              </a:rPr>
              <a:t>,y</a:t>
            </a:r>
            <a:r>
              <a:rPr baseline="-25000" lang="en">
                <a:solidFill>
                  <a:schemeClr val="dk1"/>
                </a:solidFill>
              </a:rPr>
              <a:t>1</a:t>
            </a:r>
            <a:r>
              <a:rPr lang="en">
                <a:solidFill>
                  <a:schemeClr val="dk1"/>
                </a:solidFill>
              </a:rPr>
              <a:t>)...(x</a:t>
            </a:r>
            <a:r>
              <a:rPr baseline="-25000" lang="en">
                <a:solidFill>
                  <a:schemeClr val="dk1"/>
                </a:solidFill>
              </a:rPr>
              <a:t>m</a:t>
            </a:r>
            <a:r>
              <a:rPr lang="en">
                <a:solidFill>
                  <a:schemeClr val="dk1"/>
                </a:solidFill>
              </a:rPr>
              <a:t>,y</a:t>
            </a:r>
            <a:r>
              <a:rPr baseline="-25000" lang="en">
                <a:solidFill>
                  <a:schemeClr val="dk1"/>
                </a:solidFill>
              </a:rPr>
              <a:t>m</a:t>
            </a:r>
            <a:r>
              <a:rPr lang="en">
                <a:solidFill>
                  <a:schemeClr val="dk1"/>
                </a:solidFill>
              </a:rPr>
              <a:t>))is a finite sequence of pairs in X ×Y: that is, a sequence of labeled domain points. </a:t>
            </a:r>
            <a:endParaRPr>
              <a:solidFill>
                <a:schemeClr val="dk1"/>
              </a:solidFill>
            </a:endParaRPr>
          </a:p>
          <a:p>
            <a:pPr indent="-342900" lvl="0" marL="457200" rtl="0" algn="l">
              <a:lnSpc>
                <a:spcPct val="95000"/>
              </a:lnSpc>
              <a:spcBef>
                <a:spcPts val="0"/>
              </a:spcBef>
              <a:spcAft>
                <a:spcPts val="0"/>
              </a:spcAft>
              <a:buClr>
                <a:schemeClr val="dk1"/>
              </a:buClr>
              <a:buSzPts val="1800"/>
              <a:buChar char="●"/>
            </a:pPr>
            <a:r>
              <a:rPr lang="en">
                <a:solidFill>
                  <a:schemeClr val="dk1"/>
                </a:solidFill>
              </a:rPr>
              <a:t>This is the input that the learner has access to (like a set of people of recidivate). Such labeled examples are often called training examples. We sometimes also refer to </a:t>
            </a:r>
            <a:r>
              <a:rPr b="1" lang="en">
                <a:solidFill>
                  <a:schemeClr val="dk1"/>
                </a:solidFill>
              </a:rPr>
              <a:t>S</a:t>
            </a:r>
            <a:r>
              <a:rPr lang="en">
                <a:solidFill>
                  <a:schemeClr val="dk1"/>
                </a:solidFill>
              </a:rPr>
              <a:t> as a training set. </a:t>
            </a:r>
            <a:endParaRPr>
              <a:solidFill>
                <a:schemeClr val="dk1"/>
              </a:solidFill>
            </a:endParaRPr>
          </a:p>
          <a:p>
            <a:pPr indent="0" lvl="0" marL="457200" rtl="0" algn="l">
              <a:lnSpc>
                <a:spcPct val="95000"/>
              </a:lnSpc>
              <a:spcBef>
                <a:spcPts val="1200"/>
              </a:spcBef>
              <a:spcAft>
                <a:spcPts val="1200"/>
              </a:spcAft>
              <a:buNone/>
            </a:pPr>
            <a:r>
              <a:rPr lang="en">
                <a:solidFill>
                  <a:schemeClr val="dk1"/>
                </a:solidFill>
              </a:rPr>
              <a:t> </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0"/>
          <p:cNvSpPr txBox="1"/>
          <p:nvPr>
            <p:ph type="title"/>
          </p:nvPr>
        </p:nvSpPr>
        <p:spPr>
          <a:xfrm>
            <a:off x="0" y="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Formal Set Up For Label Prediction Task</a:t>
            </a:r>
            <a:endParaRPr>
              <a:latin typeface="Arial"/>
              <a:ea typeface="Arial"/>
              <a:cs typeface="Arial"/>
              <a:sym typeface="Arial"/>
            </a:endParaRPr>
          </a:p>
        </p:txBody>
      </p:sp>
      <p:sp>
        <p:nvSpPr>
          <p:cNvPr id="307" name="Google Shape;307;p40"/>
          <p:cNvSpPr txBox="1"/>
          <p:nvPr>
            <p:ph idx="1" type="body"/>
          </p:nvPr>
        </p:nvSpPr>
        <p:spPr>
          <a:xfrm>
            <a:off x="0" y="504825"/>
            <a:ext cx="9104400" cy="42831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Clr>
                <a:schemeClr val="dk1"/>
              </a:buClr>
              <a:buSzPts val="1800"/>
              <a:buChar char="●"/>
            </a:pPr>
            <a:r>
              <a:rPr b="1" lang="en">
                <a:solidFill>
                  <a:schemeClr val="dk1"/>
                </a:solidFill>
              </a:rPr>
              <a:t>The learner’s output</a:t>
            </a:r>
            <a:r>
              <a:rPr lang="en">
                <a:solidFill>
                  <a:schemeClr val="dk1"/>
                </a:solidFill>
              </a:rPr>
              <a:t>: The learner is requested to output a prediction rule, h : X → Y. This function is also called a </a:t>
            </a:r>
            <a:r>
              <a:rPr b="1" lang="en">
                <a:solidFill>
                  <a:schemeClr val="dk1"/>
                </a:solidFill>
              </a:rPr>
              <a:t>predictor</a:t>
            </a:r>
            <a:r>
              <a:rPr lang="en">
                <a:solidFill>
                  <a:schemeClr val="dk1"/>
                </a:solidFill>
              </a:rPr>
              <a:t>, a </a:t>
            </a:r>
            <a:r>
              <a:rPr b="1" lang="en">
                <a:solidFill>
                  <a:schemeClr val="dk1"/>
                </a:solidFill>
              </a:rPr>
              <a:t>hypothesis</a:t>
            </a:r>
            <a:r>
              <a:rPr lang="en">
                <a:solidFill>
                  <a:schemeClr val="dk1"/>
                </a:solidFill>
              </a:rPr>
              <a:t>, or a </a:t>
            </a:r>
            <a:r>
              <a:rPr b="1" lang="en">
                <a:solidFill>
                  <a:schemeClr val="dk1"/>
                </a:solidFill>
              </a:rPr>
              <a:t>classifier</a:t>
            </a:r>
            <a:r>
              <a:rPr lang="en">
                <a:solidFill>
                  <a:schemeClr val="dk1"/>
                </a:solidFill>
              </a:rPr>
              <a:t>. </a:t>
            </a:r>
            <a:endParaRPr>
              <a:solidFill>
                <a:schemeClr val="dk1"/>
              </a:solidFill>
            </a:endParaRPr>
          </a:p>
          <a:p>
            <a:pPr indent="-342900" lvl="0" marL="457200" rtl="0" algn="l">
              <a:lnSpc>
                <a:spcPct val="95000"/>
              </a:lnSpc>
              <a:spcBef>
                <a:spcPts val="0"/>
              </a:spcBef>
              <a:spcAft>
                <a:spcPts val="0"/>
              </a:spcAft>
              <a:buClr>
                <a:schemeClr val="dk1"/>
              </a:buClr>
              <a:buSzPts val="1800"/>
              <a:buChar char="●"/>
            </a:pPr>
            <a:r>
              <a:rPr lang="en">
                <a:solidFill>
                  <a:schemeClr val="dk1"/>
                </a:solidFill>
              </a:rPr>
              <a:t>The </a:t>
            </a:r>
            <a:r>
              <a:rPr b="1" lang="en">
                <a:solidFill>
                  <a:schemeClr val="dk1"/>
                </a:solidFill>
              </a:rPr>
              <a:t>predictor</a:t>
            </a:r>
            <a:r>
              <a:rPr lang="en">
                <a:solidFill>
                  <a:schemeClr val="dk1"/>
                </a:solidFill>
              </a:rPr>
              <a:t> can be used to predict the label of new domain points. </a:t>
            </a:r>
            <a:endParaRPr>
              <a:solidFill>
                <a:schemeClr val="dk1"/>
              </a:solidFill>
            </a:endParaRPr>
          </a:p>
          <a:p>
            <a:pPr indent="-342900" lvl="0" marL="457200" rtl="0" algn="l">
              <a:lnSpc>
                <a:spcPct val="95000"/>
              </a:lnSpc>
              <a:spcBef>
                <a:spcPts val="0"/>
              </a:spcBef>
              <a:spcAft>
                <a:spcPts val="0"/>
              </a:spcAft>
              <a:buClr>
                <a:schemeClr val="dk1"/>
              </a:buClr>
              <a:buSzPts val="1800"/>
              <a:buChar char="●"/>
            </a:pPr>
            <a:r>
              <a:rPr lang="en">
                <a:solidFill>
                  <a:schemeClr val="dk1"/>
                </a:solidFill>
              </a:rPr>
              <a:t>In our recidivism example, it is a rule that our learner will employ to predict whether future people the learner examines in  going to have a high risk score or not. </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41"/>
          <p:cNvSpPr txBox="1"/>
          <p:nvPr>
            <p:ph type="title"/>
          </p:nvPr>
        </p:nvSpPr>
        <p:spPr>
          <a:xfrm>
            <a:off x="0" y="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Formal Set Up For Label Prediction Task</a:t>
            </a:r>
            <a:endParaRPr>
              <a:latin typeface="Arial"/>
              <a:ea typeface="Arial"/>
              <a:cs typeface="Arial"/>
              <a:sym typeface="Arial"/>
            </a:endParaRPr>
          </a:p>
        </p:txBody>
      </p:sp>
      <p:sp>
        <p:nvSpPr>
          <p:cNvPr id="313" name="Google Shape;313;p41"/>
          <p:cNvSpPr txBox="1"/>
          <p:nvPr>
            <p:ph idx="1" type="body"/>
          </p:nvPr>
        </p:nvSpPr>
        <p:spPr>
          <a:xfrm>
            <a:off x="0" y="504825"/>
            <a:ext cx="9104400" cy="42831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Clr>
                <a:schemeClr val="dk1"/>
              </a:buClr>
              <a:buSzPts val="1800"/>
              <a:buChar char="●"/>
            </a:pPr>
            <a:r>
              <a:rPr b="1" lang="en">
                <a:solidFill>
                  <a:schemeClr val="dk1"/>
                </a:solidFill>
              </a:rPr>
              <a:t>The i.i.d. assumption: </a:t>
            </a:r>
            <a:r>
              <a:rPr lang="en">
                <a:solidFill>
                  <a:schemeClr val="dk1"/>
                </a:solidFill>
              </a:rPr>
              <a:t>The examples in the training set are independently and identically distributed (i.i.d.) according to the distribution D. That is, every xi in S is freshly sampled according to D and then labeled according to the labeling function.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Motivation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Fairness</a:t>
            </a:r>
            <a:r>
              <a:rPr lang="en">
                <a:solidFill>
                  <a:schemeClr val="dk1"/>
                </a:solidFill>
              </a:rPr>
              <a:t> </a:t>
            </a:r>
            <a:r>
              <a:rPr lang="en">
                <a:solidFill>
                  <a:schemeClr val="dk1"/>
                </a:solidFill>
              </a:rPr>
              <a:t>Definitions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Bias Model</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Underrepresentation</a:t>
            </a:r>
            <a:r>
              <a:rPr lang="en">
                <a:solidFill>
                  <a:schemeClr val="dk1"/>
                </a:solidFill>
              </a:rPr>
              <a:t> bias </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Label bias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Random </a:t>
            </a:r>
            <a:r>
              <a:rPr lang="en">
                <a:solidFill>
                  <a:schemeClr val="dk1"/>
                </a:solidFill>
              </a:rPr>
              <a:t>Classification</a:t>
            </a:r>
            <a:r>
              <a:rPr lang="en">
                <a:solidFill>
                  <a:schemeClr val="dk1"/>
                </a:solidFill>
              </a:rPr>
              <a:t> Noise Model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Interactions of Fairness Definitions with Bias Models</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sp>
        <p:nvSpPr>
          <p:cNvPr id="318" name="Google Shape;318;p42"/>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solidFill>
                  <a:srgbClr val="313131"/>
                </a:solidFill>
                <a:latin typeface="Arial"/>
                <a:ea typeface="Arial"/>
                <a:cs typeface="Arial"/>
                <a:sym typeface="Arial"/>
              </a:rPr>
              <a:t>Popular </a:t>
            </a:r>
            <a:r>
              <a:rPr lang="en">
                <a:latin typeface="Arial"/>
                <a:ea typeface="Arial"/>
                <a:cs typeface="Arial"/>
                <a:sym typeface="Arial"/>
              </a:rPr>
              <a:t>Fairness</a:t>
            </a:r>
            <a:r>
              <a:rPr lang="en">
                <a:solidFill>
                  <a:srgbClr val="313131"/>
                </a:solidFill>
                <a:latin typeface="Arial"/>
                <a:ea typeface="Arial"/>
                <a:cs typeface="Arial"/>
                <a:sym typeface="Arial"/>
              </a:rPr>
              <a:t> Criteria in ML</a:t>
            </a:r>
            <a:endParaRPr>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19" name="Google Shape;319;p42"/>
          <p:cNvSpPr txBox="1"/>
          <p:nvPr/>
        </p:nvSpPr>
        <p:spPr>
          <a:xfrm>
            <a:off x="58350" y="450775"/>
            <a:ext cx="8885100" cy="3167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AutoNum type="arabicPeriod"/>
            </a:pPr>
            <a:r>
              <a:rPr b="1" lang="en" sz="1800">
                <a:solidFill>
                  <a:schemeClr val="dk1"/>
                </a:solidFill>
              </a:rPr>
              <a:t>Independence </a:t>
            </a:r>
            <a:r>
              <a:rPr i="1" lang="en" sz="1800">
                <a:solidFill>
                  <a:schemeClr val="dk1"/>
                </a:solidFill>
              </a:rPr>
              <a:t>S</a:t>
            </a:r>
            <a:r>
              <a:rPr lang="en" sz="1800">
                <a:solidFill>
                  <a:schemeClr val="dk1"/>
                </a:solidFill>
              </a:rPr>
              <a:t>⊥</a:t>
            </a:r>
            <a:r>
              <a:rPr i="1" lang="en" sz="1800">
                <a:solidFill>
                  <a:schemeClr val="dk1"/>
                </a:solidFill>
              </a:rPr>
              <a:t>R</a:t>
            </a:r>
            <a:r>
              <a:rPr b="1" lang="en" sz="1800">
                <a:solidFill>
                  <a:schemeClr val="dk1"/>
                </a:solidFill>
              </a:rPr>
              <a:t>: </a:t>
            </a:r>
            <a:endParaRPr b="1" sz="1800">
              <a:solidFill>
                <a:schemeClr val="dk1"/>
              </a:solidFill>
            </a:endParaRPr>
          </a:p>
          <a:p>
            <a:pPr indent="-342900" lvl="1" marL="914400" rtl="0" algn="l">
              <a:lnSpc>
                <a:spcPct val="115000"/>
              </a:lnSpc>
              <a:spcBef>
                <a:spcPts val="0"/>
              </a:spcBef>
              <a:spcAft>
                <a:spcPts val="0"/>
              </a:spcAft>
              <a:buClr>
                <a:schemeClr val="dk1"/>
              </a:buClr>
              <a:buSzPts val="1800"/>
              <a:buAutoNum type="alphaLcPeriod"/>
            </a:pPr>
            <a:r>
              <a:rPr lang="en" sz="1800">
                <a:solidFill>
                  <a:schemeClr val="dk1"/>
                </a:solidFill>
              </a:rPr>
              <a:t>“</a:t>
            </a:r>
            <a:r>
              <a:rPr b="1" lang="en" sz="1800">
                <a:solidFill>
                  <a:schemeClr val="dk1"/>
                </a:solidFill>
              </a:rPr>
              <a:t>Demographic Parity</a:t>
            </a:r>
            <a:r>
              <a:rPr lang="en" sz="1800">
                <a:solidFill>
                  <a:schemeClr val="dk1"/>
                </a:solidFill>
              </a:rPr>
              <a:t>” [Dwork et al. 2011]: </a:t>
            </a:r>
            <a:endParaRPr sz="1800">
              <a:solidFill>
                <a:schemeClr val="dk1"/>
              </a:solidFill>
            </a:endParaRPr>
          </a:p>
          <a:p>
            <a:pPr indent="-342900" lvl="2" marL="1371600" rtl="0" algn="l">
              <a:lnSpc>
                <a:spcPct val="115000"/>
              </a:lnSpc>
              <a:spcBef>
                <a:spcPts val="0"/>
              </a:spcBef>
              <a:spcAft>
                <a:spcPts val="0"/>
              </a:spcAft>
              <a:buClr>
                <a:schemeClr val="dk1"/>
              </a:buClr>
              <a:buSzPts val="1800"/>
              <a:buAutoNum type="romanLcPeriod"/>
            </a:pPr>
            <a:r>
              <a:rPr lang="en" sz="1800">
                <a:solidFill>
                  <a:schemeClr val="dk1"/>
                </a:solidFill>
              </a:rPr>
              <a:t>Predictor satisfies demographic parity wrt groups G if Pr (Pred +) is approximately same across groups.</a:t>
            </a:r>
            <a:endParaRPr sz="1800">
              <a:solidFill>
                <a:schemeClr val="dk1"/>
              </a:solidFill>
            </a:endParaRPr>
          </a:p>
          <a:p>
            <a:pPr indent="-342900" lvl="2" marL="1371600" rtl="0" algn="l">
              <a:lnSpc>
                <a:spcPct val="115000"/>
              </a:lnSpc>
              <a:spcBef>
                <a:spcPts val="0"/>
              </a:spcBef>
              <a:spcAft>
                <a:spcPts val="0"/>
              </a:spcAft>
              <a:buClr>
                <a:schemeClr val="dk1"/>
              </a:buClr>
              <a:buSzPts val="1800"/>
              <a:buAutoNum type="romanLcPeriod"/>
            </a:pPr>
            <a:r>
              <a:rPr b="1" lang="en" sz="1800">
                <a:solidFill>
                  <a:schemeClr val="dk1"/>
                </a:solidFill>
              </a:rPr>
              <a:t>Example</a:t>
            </a:r>
            <a:r>
              <a:rPr lang="en" sz="1800">
                <a:solidFill>
                  <a:schemeClr val="dk1"/>
                </a:solidFill>
              </a:rPr>
              <a:t>: admit the same fraction of applicants across groups. </a:t>
            </a:r>
            <a:endParaRPr sz="1800">
              <a:solidFill>
                <a:schemeClr val="dk1"/>
              </a:solidFill>
            </a:endParaRPr>
          </a:p>
          <a:p>
            <a:pPr indent="-342900" lvl="2" marL="1371600" rtl="0" algn="l">
              <a:lnSpc>
                <a:spcPct val="115000"/>
              </a:lnSpc>
              <a:spcBef>
                <a:spcPts val="0"/>
              </a:spcBef>
              <a:spcAft>
                <a:spcPts val="0"/>
              </a:spcAft>
              <a:buClr>
                <a:schemeClr val="dk1"/>
              </a:buClr>
              <a:buSzPts val="1800"/>
              <a:buAutoNum type="romanLcPeriod"/>
            </a:pPr>
            <a:r>
              <a:rPr lang="en" sz="1800">
                <a:solidFill>
                  <a:schemeClr val="dk1"/>
                </a:solidFill>
              </a:rPr>
              <a:t>Independence has many equivalent terms or variants, referred to as </a:t>
            </a:r>
            <a:r>
              <a:rPr i="1" lang="en" sz="1800">
                <a:solidFill>
                  <a:schemeClr val="dk1"/>
                </a:solidFill>
              </a:rPr>
              <a:t>demographic parity</a:t>
            </a:r>
            <a:r>
              <a:rPr lang="en" sz="1800">
                <a:solidFill>
                  <a:schemeClr val="dk1"/>
                </a:solidFill>
              </a:rPr>
              <a:t>, </a:t>
            </a:r>
            <a:r>
              <a:rPr i="1" lang="en" sz="1800">
                <a:solidFill>
                  <a:schemeClr val="dk1"/>
                </a:solidFill>
              </a:rPr>
              <a:t>statistical parity</a:t>
            </a:r>
            <a:r>
              <a:rPr lang="en" sz="1800">
                <a:solidFill>
                  <a:schemeClr val="dk1"/>
                </a:solidFill>
              </a:rPr>
              <a:t>, </a:t>
            </a:r>
            <a:r>
              <a:rPr i="1" lang="en" sz="1800">
                <a:solidFill>
                  <a:schemeClr val="dk1"/>
                </a:solidFill>
              </a:rPr>
              <a:t>group fairness</a:t>
            </a:r>
            <a:r>
              <a:rPr lang="en" sz="1800">
                <a:solidFill>
                  <a:schemeClr val="dk1"/>
                </a:solidFill>
              </a:rPr>
              <a:t>, </a:t>
            </a:r>
            <a:r>
              <a:rPr i="1" lang="en" sz="1800">
                <a:solidFill>
                  <a:schemeClr val="dk1"/>
                </a:solidFill>
              </a:rPr>
              <a:t>disparate impact</a:t>
            </a:r>
            <a:r>
              <a:rPr lang="en" sz="1800">
                <a:solidFill>
                  <a:schemeClr val="dk1"/>
                </a:solidFill>
              </a:rPr>
              <a:t> and others.</a:t>
            </a:r>
            <a:endParaRPr sz="1800">
              <a:solidFill>
                <a:schemeClr val="dk1"/>
              </a:solidFill>
            </a:endParaRPr>
          </a:p>
          <a:p>
            <a:pPr indent="0" lvl="0" marL="0" rtl="0" algn="l">
              <a:spcBef>
                <a:spcPts val="170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43"/>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solidFill>
                  <a:srgbClr val="313131"/>
                </a:solidFill>
                <a:latin typeface="Arial"/>
                <a:ea typeface="Arial"/>
                <a:cs typeface="Arial"/>
                <a:sym typeface="Arial"/>
              </a:rPr>
              <a:t>Popular </a:t>
            </a:r>
            <a:r>
              <a:rPr lang="en">
                <a:latin typeface="Arial"/>
                <a:ea typeface="Arial"/>
                <a:cs typeface="Arial"/>
                <a:sym typeface="Arial"/>
              </a:rPr>
              <a:t>Fairness</a:t>
            </a:r>
            <a:r>
              <a:rPr lang="en">
                <a:solidFill>
                  <a:srgbClr val="313131"/>
                </a:solidFill>
                <a:latin typeface="Arial"/>
                <a:ea typeface="Arial"/>
                <a:cs typeface="Arial"/>
                <a:sym typeface="Arial"/>
              </a:rPr>
              <a:t> Criteria in ML</a:t>
            </a:r>
            <a:endParaRPr>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25" name="Google Shape;325;p43"/>
          <p:cNvSpPr txBox="1"/>
          <p:nvPr/>
        </p:nvSpPr>
        <p:spPr>
          <a:xfrm>
            <a:off x="58350" y="450775"/>
            <a:ext cx="8885100" cy="3452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Merriweather"/>
              <a:buAutoNum type="arabicPeriod" startAt="2"/>
            </a:pPr>
            <a:r>
              <a:rPr b="1" lang="en" sz="1800">
                <a:solidFill>
                  <a:schemeClr val="dk1"/>
                </a:solidFill>
                <a:highlight>
                  <a:schemeClr val="lt1"/>
                </a:highlight>
              </a:rPr>
              <a:t>Separation: </a:t>
            </a:r>
            <a:r>
              <a:rPr i="1" lang="en" sz="1800">
                <a:solidFill>
                  <a:schemeClr val="dk1"/>
                </a:solidFill>
                <a:highlight>
                  <a:schemeClr val="lt1"/>
                </a:highlight>
              </a:rPr>
              <a:t>S</a:t>
            </a:r>
            <a:r>
              <a:rPr lang="en" sz="1800">
                <a:solidFill>
                  <a:schemeClr val="dk1"/>
                </a:solidFill>
                <a:highlight>
                  <a:schemeClr val="lt1"/>
                </a:highlight>
              </a:rPr>
              <a:t>⊥</a:t>
            </a:r>
            <a:r>
              <a:rPr i="1" lang="en" sz="1800">
                <a:solidFill>
                  <a:schemeClr val="dk1"/>
                </a:solidFill>
                <a:highlight>
                  <a:schemeClr val="lt1"/>
                </a:highlight>
              </a:rPr>
              <a:t>R</a:t>
            </a:r>
            <a:r>
              <a:rPr lang="en" sz="1800">
                <a:solidFill>
                  <a:schemeClr val="dk1"/>
                </a:solidFill>
                <a:highlight>
                  <a:schemeClr val="lt1"/>
                </a:highlight>
              </a:rPr>
              <a:t>∣</a:t>
            </a:r>
            <a:r>
              <a:rPr i="1" lang="en" sz="1800">
                <a:solidFill>
                  <a:schemeClr val="dk1"/>
                </a:solidFill>
                <a:highlight>
                  <a:schemeClr val="lt1"/>
                </a:highlight>
              </a:rPr>
              <a:t>O </a:t>
            </a:r>
            <a:endParaRPr i="1" sz="1800">
              <a:solidFill>
                <a:schemeClr val="dk1"/>
              </a:solidFill>
              <a:highlight>
                <a:schemeClr val="lt1"/>
              </a:highlight>
            </a:endParaRPr>
          </a:p>
          <a:p>
            <a:pPr indent="-342900" lvl="1" marL="914400" rtl="0" algn="l">
              <a:lnSpc>
                <a:spcPct val="115000"/>
              </a:lnSpc>
              <a:spcBef>
                <a:spcPts val="0"/>
              </a:spcBef>
              <a:spcAft>
                <a:spcPts val="0"/>
              </a:spcAft>
              <a:buClr>
                <a:schemeClr val="dk1"/>
              </a:buClr>
              <a:buSzPts val="1800"/>
              <a:buAutoNum type="alphaLcPeriod"/>
            </a:pPr>
            <a:r>
              <a:rPr b="1" lang="en" sz="1800">
                <a:solidFill>
                  <a:schemeClr val="dk1"/>
                </a:solidFill>
                <a:highlight>
                  <a:schemeClr val="lt1"/>
                </a:highlight>
              </a:rPr>
              <a:t>“Equal Opportunity”</a:t>
            </a:r>
            <a:r>
              <a:rPr lang="en" sz="1800">
                <a:solidFill>
                  <a:schemeClr val="dk1"/>
                </a:solidFill>
                <a:highlight>
                  <a:schemeClr val="lt1"/>
                </a:highlight>
              </a:rPr>
              <a:t> [Hart-Price-Srebro]</a:t>
            </a:r>
            <a:endParaRPr sz="1800">
              <a:solidFill>
                <a:schemeClr val="dk1"/>
              </a:solidFill>
              <a:highlight>
                <a:schemeClr val="lt1"/>
              </a:highlight>
            </a:endParaRPr>
          </a:p>
          <a:p>
            <a:pPr indent="-342900" lvl="2" marL="1371600" rtl="0" algn="l">
              <a:lnSpc>
                <a:spcPct val="115000"/>
              </a:lnSpc>
              <a:spcBef>
                <a:spcPts val="0"/>
              </a:spcBef>
              <a:spcAft>
                <a:spcPts val="0"/>
              </a:spcAft>
              <a:buClr>
                <a:schemeClr val="dk1"/>
              </a:buClr>
              <a:buSzPts val="1800"/>
              <a:buAutoNum type="romanLcPeriod"/>
            </a:pPr>
            <a:r>
              <a:rPr lang="en" sz="1800">
                <a:solidFill>
                  <a:schemeClr val="dk1"/>
                </a:solidFill>
                <a:highlight>
                  <a:schemeClr val="lt1"/>
                </a:highlight>
              </a:rPr>
              <a:t>Predictor satisfies “</a:t>
            </a:r>
            <a:r>
              <a:rPr b="1" i="1" lang="en" sz="1800">
                <a:solidFill>
                  <a:schemeClr val="dk1"/>
                </a:solidFill>
                <a:highlight>
                  <a:schemeClr val="lt1"/>
                </a:highlight>
              </a:rPr>
              <a:t>Equal Opportunity</a:t>
            </a:r>
            <a:r>
              <a:rPr lang="en" sz="1800">
                <a:solidFill>
                  <a:schemeClr val="dk1"/>
                </a:solidFill>
                <a:highlight>
                  <a:schemeClr val="lt1"/>
                </a:highlight>
              </a:rPr>
              <a:t>” wrt to set of groups G if Pr(predict +|true +) are approximate across groups. </a:t>
            </a:r>
            <a:endParaRPr sz="1800">
              <a:solidFill>
                <a:schemeClr val="dk1"/>
              </a:solidFill>
              <a:highlight>
                <a:schemeClr val="lt1"/>
              </a:highlight>
            </a:endParaRPr>
          </a:p>
          <a:p>
            <a:pPr indent="-342900" lvl="2" marL="1371600" rtl="0" algn="l">
              <a:lnSpc>
                <a:spcPct val="115000"/>
              </a:lnSpc>
              <a:spcBef>
                <a:spcPts val="0"/>
              </a:spcBef>
              <a:spcAft>
                <a:spcPts val="0"/>
              </a:spcAft>
              <a:buClr>
                <a:schemeClr val="dk1"/>
              </a:buClr>
              <a:buSzPts val="1800"/>
              <a:buAutoNum type="romanLcPeriod"/>
            </a:pPr>
            <a:r>
              <a:rPr b="1" lang="en" sz="1800">
                <a:solidFill>
                  <a:schemeClr val="dk1"/>
                </a:solidFill>
                <a:highlight>
                  <a:schemeClr val="lt1"/>
                </a:highlight>
              </a:rPr>
              <a:t>Example</a:t>
            </a:r>
            <a:r>
              <a:rPr lang="en" sz="1800">
                <a:solidFill>
                  <a:schemeClr val="dk1"/>
                </a:solidFill>
                <a:highlight>
                  <a:schemeClr val="lt1"/>
                </a:highlight>
              </a:rPr>
              <a:t>: If I would be a good student I should have the same chance of being admitted regardless of my group. </a:t>
            </a:r>
            <a:endParaRPr sz="1800">
              <a:solidFill>
                <a:schemeClr val="dk1"/>
              </a:solidFill>
              <a:highlight>
                <a:schemeClr val="lt1"/>
              </a:highlight>
            </a:endParaRPr>
          </a:p>
          <a:p>
            <a:pPr indent="-342900" lvl="1" marL="914400" rtl="0" algn="l">
              <a:lnSpc>
                <a:spcPct val="115000"/>
              </a:lnSpc>
              <a:spcBef>
                <a:spcPts val="0"/>
              </a:spcBef>
              <a:spcAft>
                <a:spcPts val="0"/>
              </a:spcAft>
              <a:buClr>
                <a:schemeClr val="dk1"/>
              </a:buClr>
              <a:buSzPts val="1800"/>
              <a:buAutoNum type="alphaLcPeriod"/>
            </a:pPr>
            <a:r>
              <a:rPr lang="en" sz="1800">
                <a:solidFill>
                  <a:schemeClr val="dk1"/>
                </a:solidFill>
                <a:highlight>
                  <a:schemeClr val="lt1"/>
                </a:highlight>
              </a:rPr>
              <a:t>“</a:t>
            </a:r>
            <a:r>
              <a:rPr b="1" lang="en" sz="1800">
                <a:solidFill>
                  <a:schemeClr val="dk1"/>
                </a:solidFill>
                <a:highlight>
                  <a:schemeClr val="lt1"/>
                </a:highlight>
              </a:rPr>
              <a:t>Equalized Odds” </a:t>
            </a:r>
            <a:r>
              <a:rPr lang="en" sz="1800">
                <a:solidFill>
                  <a:schemeClr val="dk1"/>
                </a:solidFill>
                <a:highlight>
                  <a:schemeClr val="lt1"/>
                </a:highlight>
              </a:rPr>
              <a:t>[Hart-Price-Srebro]</a:t>
            </a:r>
            <a:endParaRPr sz="1800">
              <a:solidFill>
                <a:schemeClr val="dk1"/>
              </a:solidFill>
              <a:highlight>
                <a:schemeClr val="lt1"/>
              </a:highlight>
            </a:endParaRPr>
          </a:p>
          <a:p>
            <a:pPr indent="-342900" lvl="2" marL="1371600" rtl="0" algn="l">
              <a:lnSpc>
                <a:spcPct val="115000"/>
              </a:lnSpc>
              <a:spcBef>
                <a:spcPts val="0"/>
              </a:spcBef>
              <a:spcAft>
                <a:spcPts val="0"/>
              </a:spcAft>
              <a:buClr>
                <a:schemeClr val="dk1"/>
              </a:buClr>
              <a:buSzPts val="1800"/>
              <a:buAutoNum type="romanLcPeriod"/>
            </a:pPr>
            <a:r>
              <a:rPr lang="en" sz="1800">
                <a:solidFill>
                  <a:schemeClr val="dk1"/>
                </a:solidFill>
                <a:highlight>
                  <a:schemeClr val="lt1"/>
                </a:highlight>
              </a:rPr>
              <a:t>Predictor satisfies “</a:t>
            </a:r>
            <a:r>
              <a:rPr b="1" i="1" lang="en" sz="1800">
                <a:solidFill>
                  <a:schemeClr val="dk1"/>
                </a:solidFill>
                <a:highlight>
                  <a:schemeClr val="lt1"/>
                </a:highlight>
              </a:rPr>
              <a:t>Equalized Odds</a:t>
            </a:r>
            <a:r>
              <a:rPr lang="en" sz="1800">
                <a:solidFill>
                  <a:schemeClr val="dk1"/>
                </a:solidFill>
                <a:highlight>
                  <a:schemeClr val="lt1"/>
                </a:highlight>
              </a:rPr>
              <a:t>” wrt to set of groups G if Pr(predict +|true +) and Pr(predict -|true -)are approximate across groups. </a:t>
            </a:r>
            <a:endParaRPr sz="1800">
              <a:solidFill>
                <a:schemeClr val="dk1"/>
              </a:solidFill>
              <a:highlight>
                <a:schemeClr val="lt1"/>
              </a:highlight>
            </a:endParaRPr>
          </a:p>
          <a:p>
            <a:pPr indent="0" lvl="0" marL="0" rtl="0" algn="l">
              <a:spcBef>
                <a:spcPts val="1200"/>
              </a:spcBef>
              <a:spcAft>
                <a:spcPts val="0"/>
              </a:spcAft>
              <a:buNone/>
            </a:pPr>
            <a:r>
              <a:rPr lang="en" sz="1600">
                <a:solidFill>
                  <a:schemeClr val="dk1"/>
                </a:solidFill>
                <a:highlight>
                  <a:schemeClr val="lt1"/>
                </a:highlight>
              </a:rPr>
              <a:t> </a:t>
            </a:r>
            <a:endParaRPr>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4"/>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solidFill>
                  <a:srgbClr val="313131"/>
                </a:solidFill>
                <a:latin typeface="Arial"/>
                <a:ea typeface="Arial"/>
                <a:cs typeface="Arial"/>
                <a:sym typeface="Arial"/>
              </a:rPr>
              <a:t>Popular </a:t>
            </a:r>
            <a:r>
              <a:rPr lang="en">
                <a:latin typeface="Arial"/>
                <a:ea typeface="Arial"/>
                <a:cs typeface="Arial"/>
                <a:sym typeface="Arial"/>
              </a:rPr>
              <a:t>Fairness</a:t>
            </a:r>
            <a:r>
              <a:rPr lang="en">
                <a:solidFill>
                  <a:srgbClr val="313131"/>
                </a:solidFill>
                <a:latin typeface="Arial"/>
                <a:ea typeface="Arial"/>
                <a:cs typeface="Arial"/>
                <a:sym typeface="Arial"/>
              </a:rPr>
              <a:t> Criteria in ML</a:t>
            </a:r>
            <a:endParaRPr>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31" name="Google Shape;331;p44"/>
          <p:cNvSpPr txBox="1"/>
          <p:nvPr/>
        </p:nvSpPr>
        <p:spPr>
          <a:xfrm>
            <a:off x="58350" y="450775"/>
            <a:ext cx="88851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AutoNum type="arabicPeriod" startAt="3"/>
            </a:pPr>
            <a:r>
              <a:rPr b="1" lang="en" sz="1800">
                <a:solidFill>
                  <a:schemeClr val="dk1"/>
                </a:solidFill>
              </a:rPr>
              <a:t>Sufficiency: </a:t>
            </a:r>
            <a:r>
              <a:rPr i="1" lang="en" sz="1800">
                <a:solidFill>
                  <a:schemeClr val="dk1"/>
                </a:solidFill>
              </a:rPr>
              <a:t>O</a:t>
            </a:r>
            <a:r>
              <a:rPr lang="en" sz="1800">
                <a:solidFill>
                  <a:schemeClr val="dk1"/>
                </a:solidFill>
              </a:rPr>
              <a:t>⊥</a:t>
            </a:r>
            <a:r>
              <a:rPr i="1" lang="en" sz="1800">
                <a:solidFill>
                  <a:schemeClr val="dk1"/>
                </a:solidFill>
              </a:rPr>
              <a:t>R</a:t>
            </a:r>
            <a:r>
              <a:rPr lang="en" sz="1800">
                <a:solidFill>
                  <a:schemeClr val="dk1"/>
                </a:solidFill>
              </a:rPr>
              <a:t>∣</a:t>
            </a:r>
            <a:r>
              <a:rPr i="1" lang="en" sz="1800">
                <a:solidFill>
                  <a:schemeClr val="dk1"/>
                </a:solidFill>
              </a:rPr>
              <a:t>S </a:t>
            </a:r>
            <a:endParaRPr i="1" sz="1800">
              <a:solidFill>
                <a:schemeClr val="dk1"/>
              </a:solidFill>
            </a:endParaRPr>
          </a:p>
          <a:p>
            <a:pPr indent="-342900" lvl="1" marL="914400" rtl="0" algn="l">
              <a:lnSpc>
                <a:spcPct val="115000"/>
              </a:lnSpc>
              <a:spcBef>
                <a:spcPts val="0"/>
              </a:spcBef>
              <a:spcAft>
                <a:spcPts val="0"/>
              </a:spcAft>
              <a:buClr>
                <a:schemeClr val="dk1"/>
              </a:buClr>
              <a:buSzPts val="1800"/>
              <a:buAutoNum type="alphaLcPeriod"/>
            </a:pPr>
            <a:r>
              <a:rPr lang="en" sz="1800">
                <a:solidFill>
                  <a:schemeClr val="dk1"/>
                </a:solidFill>
              </a:rPr>
              <a:t>“</a:t>
            </a:r>
            <a:r>
              <a:rPr b="1" lang="en" sz="1800">
                <a:solidFill>
                  <a:schemeClr val="dk1"/>
                </a:solidFill>
              </a:rPr>
              <a:t>Calibration</a:t>
            </a:r>
            <a:r>
              <a:rPr lang="en" sz="1800">
                <a:solidFill>
                  <a:schemeClr val="dk1"/>
                </a:solidFill>
              </a:rPr>
              <a:t>” [Chouldechova 2016]</a:t>
            </a:r>
            <a:endParaRPr sz="1800">
              <a:solidFill>
                <a:schemeClr val="dk1"/>
              </a:solidFill>
            </a:endParaRPr>
          </a:p>
          <a:p>
            <a:pPr indent="-342900" lvl="2" marL="1371600" rtl="0" algn="l">
              <a:lnSpc>
                <a:spcPct val="115000"/>
              </a:lnSpc>
              <a:spcBef>
                <a:spcPts val="0"/>
              </a:spcBef>
              <a:spcAft>
                <a:spcPts val="0"/>
              </a:spcAft>
              <a:buClr>
                <a:schemeClr val="dk1"/>
              </a:buClr>
              <a:buSzPts val="1800"/>
              <a:buAutoNum type="romanLcPeriod"/>
            </a:pPr>
            <a:r>
              <a:rPr lang="en" sz="1800">
                <a:solidFill>
                  <a:schemeClr val="dk1"/>
                </a:solidFill>
              </a:rPr>
              <a:t>A predictor is calibrated wrt to set of group G if Pr(true +| predict +),Pr(true -| predict -) approximately the same across groups. </a:t>
            </a:r>
            <a:endParaRPr sz="1800">
              <a:solidFill>
                <a:schemeClr val="dk1"/>
              </a:solidFill>
            </a:endParaRPr>
          </a:p>
          <a:p>
            <a:pPr indent="-342900" lvl="2" marL="1371600" rtl="0" algn="l">
              <a:lnSpc>
                <a:spcPct val="115000"/>
              </a:lnSpc>
              <a:spcBef>
                <a:spcPts val="0"/>
              </a:spcBef>
              <a:spcAft>
                <a:spcPts val="0"/>
              </a:spcAft>
              <a:buClr>
                <a:schemeClr val="dk1"/>
              </a:buClr>
              <a:buSzPts val="1800"/>
              <a:buAutoNum type="romanLcPeriod"/>
            </a:pPr>
            <a:r>
              <a:rPr lang="en" sz="1800">
                <a:solidFill>
                  <a:schemeClr val="dk1"/>
                </a:solidFill>
              </a:rPr>
              <a:t>The “meaning” of predicting +,- is the same regardless of groups.</a:t>
            </a:r>
            <a:endParaRPr sz="1800">
              <a:solidFill>
                <a:schemeClr val="dk1"/>
              </a:solidFill>
            </a:endParaRPr>
          </a:p>
          <a:p>
            <a:pPr indent="-342900" lvl="2" marL="1371600" rtl="0" algn="l">
              <a:lnSpc>
                <a:spcPct val="115000"/>
              </a:lnSpc>
              <a:spcBef>
                <a:spcPts val="0"/>
              </a:spcBef>
              <a:spcAft>
                <a:spcPts val="0"/>
              </a:spcAft>
              <a:buClr>
                <a:schemeClr val="dk1"/>
              </a:buClr>
              <a:buSzPts val="1800"/>
              <a:buAutoNum type="romanLcPeriod"/>
            </a:pPr>
            <a:r>
              <a:rPr lang="en" sz="1800">
                <a:solidFill>
                  <a:schemeClr val="dk1"/>
                </a:solidFill>
              </a:rPr>
              <a:t>A. Tolbert and K. Genin (2021),</a:t>
            </a:r>
            <a:r>
              <a:rPr lang="en" sz="1800">
                <a:solidFill>
                  <a:schemeClr val="dk1"/>
                </a:solidFill>
                <a:highlight>
                  <a:srgbClr val="FFFF00"/>
                </a:highlight>
              </a:rPr>
              <a:t>Prove Equivalent</a:t>
            </a:r>
            <a:r>
              <a:rPr lang="en" sz="1800">
                <a:solidFill>
                  <a:schemeClr val="dk1"/>
                </a:solidFill>
                <a:highlight>
                  <a:srgbClr val="FFFF00"/>
                </a:highlight>
              </a:rPr>
              <a:t> to Predictive Invariance in Psychometrics literature.</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 sz="1800">
                <a:solidFill>
                  <a:srgbClr val="FF0000"/>
                </a:solidFill>
              </a:rPr>
              <a:t>Note</a:t>
            </a:r>
            <a:r>
              <a:rPr lang="en" sz="1800">
                <a:solidFill>
                  <a:schemeClr val="dk1"/>
                </a:solidFill>
              </a:rPr>
              <a:t>: Many of these can be in conflict with each other. </a:t>
            </a:r>
            <a:endParaRPr sz="1800">
              <a:latin typeface="Old Standard TT"/>
              <a:ea typeface="Old Standard TT"/>
              <a:cs typeface="Old Standard TT"/>
              <a:sym typeface="Old Standard T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45"/>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a:solidFill>
                  <a:srgbClr val="313131"/>
                </a:solidFill>
              </a:rPr>
              <a:t>Dealing With Bias Training Data</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37" name="Google Shape;337;p45"/>
          <p:cNvSpPr txBox="1"/>
          <p:nvPr/>
        </p:nvSpPr>
        <p:spPr>
          <a:xfrm>
            <a:off x="58350" y="1037225"/>
            <a:ext cx="8885100" cy="2124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Old Standard TT"/>
              <a:buChar char="●"/>
            </a:pPr>
            <a:r>
              <a:rPr lang="en" sz="1800">
                <a:solidFill>
                  <a:schemeClr val="dk1"/>
                </a:solidFill>
              </a:rPr>
              <a:t>A commonly cited problem reason for bias in </a:t>
            </a:r>
            <a:r>
              <a:rPr lang="en" sz="1800">
                <a:solidFill>
                  <a:schemeClr val="dk1"/>
                </a:solidFill>
              </a:rPr>
              <a:t>classifiers</a:t>
            </a:r>
            <a:r>
              <a:rPr lang="en" sz="1800">
                <a:solidFill>
                  <a:schemeClr val="dk1"/>
                </a:solidFill>
              </a:rPr>
              <a:t> is often the training data is biased and this is reflected in the </a:t>
            </a:r>
            <a:r>
              <a:rPr lang="en" sz="1800">
                <a:solidFill>
                  <a:schemeClr val="dk1"/>
                </a:solidFill>
              </a:rPr>
              <a:t>classifier. </a:t>
            </a:r>
            <a:endParaRPr sz="1800">
              <a:solidFill>
                <a:schemeClr val="dk1"/>
              </a:solidFill>
            </a:endParaRPr>
          </a:p>
          <a:p>
            <a:pPr indent="-342900" lvl="0" marL="457200" rtl="0" algn="l">
              <a:spcBef>
                <a:spcPts val="0"/>
              </a:spcBef>
              <a:spcAft>
                <a:spcPts val="0"/>
              </a:spcAft>
              <a:buClr>
                <a:srgbClr val="FF0000"/>
              </a:buClr>
              <a:buSzPts val="1800"/>
              <a:buChar char="●"/>
            </a:pPr>
            <a:r>
              <a:rPr b="1" lang="en" sz="1800">
                <a:solidFill>
                  <a:srgbClr val="FF0000"/>
                </a:solidFill>
              </a:rPr>
              <a:t>Different Framework: </a:t>
            </a:r>
            <a:r>
              <a:rPr lang="en" sz="1800">
                <a:solidFill>
                  <a:schemeClr val="dk1"/>
                </a:solidFill>
              </a:rPr>
              <a:t>Instead</a:t>
            </a:r>
            <a:r>
              <a:rPr b="1" lang="en" sz="1800">
                <a:solidFill>
                  <a:schemeClr val="dk1"/>
                </a:solidFill>
              </a:rPr>
              <a:t> </a:t>
            </a:r>
            <a:r>
              <a:rPr lang="en" sz="1800">
                <a:solidFill>
                  <a:schemeClr val="dk1"/>
                </a:solidFill>
              </a:rPr>
              <a:t>of looking at which fairness notions are more “correct” look at natural ways training data can be biased and then ask the learning question if fairness constraints can improve the </a:t>
            </a:r>
            <a:r>
              <a:rPr lang="en" sz="1800">
                <a:solidFill>
                  <a:srgbClr val="0000FF"/>
                </a:solidFill>
              </a:rPr>
              <a:t>accuracy</a:t>
            </a:r>
            <a:r>
              <a:rPr lang="en" sz="1800">
                <a:solidFill>
                  <a:schemeClr val="dk1"/>
                </a:solidFill>
              </a:rPr>
              <a:t> of the classifier produced. </a:t>
            </a:r>
            <a:endParaRPr sz="18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1" name="Shape 341"/>
        <p:cNvGrpSpPr/>
        <p:nvPr/>
      </p:nvGrpSpPr>
      <p:grpSpPr>
        <a:xfrm>
          <a:off x="0" y="0"/>
          <a:ext cx="0" cy="0"/>
          <a:chOff x="0" y="0"/>
          <a:chExt cx="0" cy="0"/>
        </a:xfrm>
      </p:grpSpPr>
      <p:sp>
        <p:nvSpPr>
          <p:cNvPr id="342" name="Google Shape;342;p46"/>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a:solidFill>
                  <a:srgbClr val="313131"/>
                </a:solidFill>
              </a:rPr>
              <a:t>Dealing With Bias Training Data</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43" name="Google Shape;343;p46"/>
          <p:cNvSpPr txBox="1"/>
          <p:nvPr/>
        </p:nvSpPr>
        <p:spPr>
          <a:xfrm>
            <a:off x="58350" y="1037225"/>
            <a:ext cx="88851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A. Tolbert and K. Genin (2021) argue that the “ground truth” that generates the labels may be fair, but bias is introduced due to social actors, social forces, or </a:t>
            </a:r>
            <a:r>
              <a:rPr b="1" lang="en" sz="1800">
                <a:solidFill>
                  <a:schemeClr val="dk1"/>
                </a:solidFill>
              </a:rPr>
              <a:t>measurement gaps. </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Blum and Stangl (2020)</a:t>
            </a:r>
            <a:r>
              <a:rPr b="1" lang="en" sz="1800">
                <a:solidFill>
                  <a:schemeClr val="dk1"/>
                </a:solidFill>
              </a:rPr>
              <a:t> </a:t>
            </a:r>
            <a:r>
              <a:rPr lang="en" sz="1800">
                <a:solidFill>
                  <a:schemeClr val="dk1"/>
                </a:solidFill>
              </a:rPr>
              <a:t>show show that  fairness constraints can help us select models with high accuracy that is fair and accurate on the true data distribution. </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rgbClr val="FF0000"/>
                </a:solidFill>
              </a:rPr>
              <a:t>Upshot</a:t>
            </a:r>
            <a:r>
              <a:rPr lang="en" sz="1800">
                <a:solidFill>
                  <a:schemeClr val="dk1"/>
                </a:solidFill>
              </a:rPr>
              <a:t>: This would provide additional motivation for various fairness notions. </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This is theoretical ML</a:t>
            </a:r>
            <a:r>
              <a:rPr lang="en" sz="1800">
                <a:solidFill>
                  <a:schemeClr val="dk1"/>
                </a:solidFill>
              </a:rPr>
              <a:t>: Simplifying assumptions will be made (some natural some unrealistic) on both the bias data and ground truth target function being learned. </a:t>
            </a:r>
            <a:endParaRPr sz="18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p47"/>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a:solidFill>
                  <a:srgbClr val="313131"/>
                </a:solidFill>
              </a:rPr>
              <a:t>Setting</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49" name="Google Shape;349;p47"/>
          <p:cNvSpPr txBox="1"/>
          <p:nvPr/>
        </p:nvSpPr>
        <p:spPr>
          <a:xfrm>
            <a:off x="0" y="478600"/>
            <a:ext cx="91440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800">
              <a:solidFill>
                <a:srgbClr val="0000FF"/>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Groups are disjoint and membership is observable. Binary classification (e.g. who get’s approved for a loan/hired/admitted.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Not the </a:t>
            </a:r>
            <a:r>
              <a:rPr b="1" lang="en" sz="1800">
                <a:solidFill>
                  <a:schemeClr val="dk1"/>
                </a:solidFill>
              </a:rPr>
              <a:t>realizable</a:t>
            </a:r>
            <a:r>
              <a:rPr lang="en" sz="1800">
                <a:solidFill>
                  <a:schemeClr val="dk1"/>
                </a:solidFill>
              </a:rPr>
              <a:t> setting.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In </a:t>
            </a:r>
            <a:r>
              <a:rPr b="1" lang="en" sz="1800">
                <a:solidFill>
                  <a:schemeClr val="dk1"/>
                </a:solidFill>
              </a:rPr>
              <a:t>realizability</a:t>
            </a:r>
            <a:r>
              <a:rPr lang="en" sz="1800">
                <a:solidFill>
                  <a:schemeClr val="dk1"/>
                </a:solidFill>
              </a:rPr>
              <a:t> the labels are generated by is “correct” labeling function, f : X → Y, and that y</a:t>
            </a:r>
            <a:r>
              <a:rPr baseline="-25000" lang="en" sz="1800">
                <a:solidFill>
                  <a:schemeClr val="dk1"/>
                </a:solidFill>
              </a:rPr>
              <a:t>i</a:t>
            </a:r>
            <a:r>
              <a:rPr lang="en" sz="1800">
                <a:solidFill>
                  <a:schemeClr val="dk1"/>
                </a:solidFill>
              </a:rPr>
              <a:t>= f(x</a:t>
            </a:r>
            <a:r>
              <a:rPr baseline="-25000" lang="en" sz="1800">
                <a:solidFill>
                  <a:schemeClr val="dk1"/>
                </a:solidFill>
              </a:rPr>
              <a:t>i</a:t>
            </a:r>
            <a:r>
              <a:rPr lang="en" sz="1800">
                <a:solidFill>
                  <a:schemeClr val="dk1"/>
                </a:solidFill>
              </a:rPr>
              <a:t>) for all i.</a:t>
            </a:r>
            <a:endParaRPr sz="1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48"/>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a:solidFill>
                  <a:srgbClr val="313131"/>
                </a:solidFill>
              </a:rPr>
              <a:t>Setting</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55" name="Google Shape;355;p48"/>
          <p:cNvSpPr txBox="1"/>
          <p:nvPr/>
        </p:nvSpPr>
        <p:spPr>
          <a:xfrm>
            <a:off x="0" y="478600"/>
            <a:ext cx="9012000" cy="182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rgbClr val="0000FF"/>
              </a:solidFill>
            </a:endParaRPr>
          </a:p>
          <a:p>
            <a:pPr indent="-342900" lvl="0" marL="457200" rtl="0" algn="l">
              <a:spcBef>
                <a:spcPts val="0"/>
              </a:spcBef>
              <a:spcAft>
                <a:spcPts val="0"/>
              </a:spcAft>
              <a:buClr>
                <a:schemeClr val="dk1"/>
              </a:buClr>
              <a:buSzPts val="1800"/>
              <a:buChar char="●"/>
            </a:pPr>
            <a:r>
              <a:rPr lang="en" sz="1800">
                <a:solidFill>
                  <a:srgbClr val="0000FF"/>
                </a:solidFill>
              </a:rPr>
              <a:t> </a:t>
            </a:r>
            <a:r>
              <a:rPr lang="en" sz="1800">
                <a:solidFill>
                  <a:schemeClr val="dk1"/>
                </a:solidFill>
              </a:rPr>
              <a:t>True distributions D</a:t>
            </a:r>
            <a:r>
              <a:rPr baseline="-25000" lang="en" sz="1800">
                <a:solidFill>
                  <a:schemeClr val="dk1"/>
                </a:solidFill>
              </a:rPr>
              <a:t>A</a:t>
            </a:r>
            <a:r>
              <a:rPr lang="en" sz="1800">
                <a:solidFill>
                  <a:schemeClr val="dk1"/>
                </a:solidFill>
              </a:rPr>
              <a:t> on (x,y)  for A and D</a:t>
            </a:r>
            <a:r>
              <a:rPr baseline="-25000" lang="en" sz="1800">
                <a:solidFill>
                  <a:schemeClr val="dk1"/>
                </a:solidFill>
              </a:rPr>
              <a:t>B</a:t>
            </a:r>
            <a:r>
              <a:rPr lang="en" sz="1800">
                <a:solidFill>
                  <a:schemeClr val="dk1"/>
                </a:solidFill>
              </a:rPr>
              <a:t> on (x,y) for B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Overall distribution is mixture of A and B.</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 = (1 - </a:t>
            </a:r>
            <a:r>
              <a:rPr i="1" lang="en" sz="1800">
                <a:solidFill>
                  <a:schemeClr val="dk1"/>
                </a:solidFill>
              </a:rPr>
              <a:t>r</a:t>
            </a:r>
            <a:r>
              <a:rPr lang="en" sz="1800">
                <a:solidFill>
                  <a:schemeClr val="dk1"/>
                </a:solidFill>
              </a:rPr>
              <a:t>)  D</a:t>
            </a:r>
            <a:r>
              <a:rPr baseline="-25000" lang="en" sz="1800">
                <a:solidFill>
                  <a:schemeClr val="dk1"/>
                </a:solidFill>
              </a:rPr>
              <a:t>A </a:t>
            </a:r>
            <a:r>
              <a:rPr lang="en" sz="1800">
                <a:solidFill>
                  <a:schemeClr val="dk1"/>
                </a:solidFill>
              </a:rPr>
              <a:t>+ </a:t>
            </a:r>
            <a:r>
              <a:rPr i="1" lang="en" sz="1800">
                <a:solidFill>
                  <a:schemeClr val="dk1"/>
                </a:solidFill>
              </a:rPr>
              <a:t>r</a:t>
            </a:r>
            <a:r>
              <a:rPr lang="en" sz="1800">
                <a:solidFill>
                  <a:schemeClr val="dk1"/>
                </a:solidFill>
              </a:rPr>
              <a:t>D</a:t>
            </a:r>
            <a:r>
              <a:rPr baseline="-25000" lang="en" sz="1800">
                <a:solidFill>
                  <a:schemeClr val="dk1"/>
                </a:solidFill>
              </a:rPr>
              <a:t>B</a:t>
            </a:r>
            <a:r>
              <a:rPr lang="en" sz="1800">
                <a:solidFill>
                  <a:schemeClr val="dk1"/>
                </a:solidFill>
              </a:rPr>
              <a:t>.</a:t>
            </a:r>
            <a:endParaRPr i="1" sz="18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457200" rtl="0" algn="l">
              <a:spcBef>
                <a:spcPts val="0"/>
              </a:spcBef>
              <a:spcAft>
                <a:spcPts val="0"/>
              </a:spcAft>
              <a:buNone/>
            </a:pPr>
            <a:r>
              <a:t/>
            </a:r>
            <a:endParaRPr sz="16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49"/>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a:solidFill>
                  <a:srgbClr val="313131"/>
                </a:solidFill>
              </a:rPr>
              <a:t>Setting</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61" name="Google Shape;361;p49"/>
          <p:cNvSpPr txBox="1"/>
          <p:nvPr/>
        </p:nvSpPr>
        <p:spPr>
          <a:xfrm>
            <a:off x="0" y="478600"/>
            <a:ext cx="9012000" cy="245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rgbClr val="0000FF"/>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There are classifiers that allowed to perform differently on group and A and B.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These distributions A and B MUST LOOK DIFFERENT because we interested in cases where the training data biased in particular people in group B.</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If these distributions are the same you could get around the problem by throwing out data from all the people in group B and just training on the group A that has  no bias parameters. </a:t>
            </a:r>
            <a:endParaRPr sz="1800">
              <a:solidFill>
                <a:schemeClr val="dk1"/>
              </a:solidFill>
            </a:endParaRPr>
          </a:p>
          <a:p>
            <a:pPr indent="0" lvl="0" marL="457200" rtl="0" algn="l">
              <a:spcBef>
                <a:spcPts val="0"/>
              </a:spcBef>
              <a:spcAft>
                <a:spcPts val="0"/>
              </a:spcAft>
              <a:buNone/>
            </a:pPr>
            <a:r>
              <a:t/>
            </a:r>
            <a:endParaRPr sz="16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50"/>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a:solidFill>
                  <a:srgbClr val="313131"/>
                </a:solidFill>
              </a:rPr>
              <a:t>Setting</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67" name="Google Shape;367;p50"/>
          <p:cNvSpPr txBox="1"/>
          <p:nvPr/>
        </p:nvSpPr>
        <p:spPr>
          <a:xfrm>
            <a:off x="0" y="478600"/>
            <a:ext cx="9144000" cy="435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rgbClr val="0000FF"/>
              </a:solidFill>
            </a:endParaRPr>
          </a:p>
          <a:p>
            <a:pPr indent="-342900" lvl="0" marL="457200" rtl="0" algn="l">
              <a:spcBef>
                <a:spcPts val="0"/>
              </a:spcBef>
              <a:spcAft>
                <a:spcPts val="0"/>
              </a:spcAft>
              <a:buClr>
                <a:schemeClr val="dk1"/>
              </a:buClr>
              <a:buSzPts val="1800"/>
              <a:buChar char="●"/>
            </a:pPr>
            <a:r>
              <a:rPr lang="en" sz="1800">
                <a:solidFill>
                  <a:schemeClr val="dk1"/>
                </a:solidFill>
              </a:rPr>
              <a:t>Algorithm performs empirical risk minimization (ERM) possibly subject to a fairness constraint. </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rgbClr val="222222"/>
                </a:solidFill>
                <a:highlight>
                  <a:srgbClr val="FFFFFF"/>
                </a:highlight>
              </a:rPr>
              <a:t>ERM</a:t>
            </a:r>
            <a:r>
              <a:rPr lang="en" sz="1800">
                <a:solidFill>
                  <a:srgbClr val="222222"/>
                </a:solidFill>
                <a:highlight>
                  <a:srgbClr val="FFFFFF"/>
                </a:highlight>
              </a:rPr>
              <a:t> is a principle in statistical learning theory which describes a set of learning algorithms and is used to give theoretical bounds on their performance. </a:t>
            </a:r>
            <a:endParaRPr sz="1800">
              <a:solidFill>
                <a:srgbClr val="222222"/>
              </a:solidFill>
              <a:highlight>
                <a:srgbClr val="FFFFFF"/>
              </a:highlight>
            </a:endParaRPr>
          </a:p>
          <a:p>
            <a:pPr indent="-342900" lvl="0" marL="457200" rtl="0" algn="l">
              <a:spcBef>
                <a:spcPts val="0"/>
              </a:spcBef>
              <a:spcAft>
                <a:spcPts val="0"/>
              </a:spcAft>
              <a:buClr>
                <a:schemeClr val="dk1"/>
              </a:buClr>
              <a:buSzPts val="1800"/>
              <a:buChar char="●"/>
            </a:pPr>
            <a:r>
              <a:rPr lang="en" sz="1800">
                <a:solidFill>
                  <a:srgbClr val="222222"/>
                </a:solidFill>
                <a:highlight>
                  <a:srgbClr val="FFFFFF"/>
                </a:highlight>
              </a:rPr>
              <a:t>The central idea is that we cannot know exactly how well an algorithm will work in practice the true error/risk because we don't know the true distribution of data that the algorithm performs on, however, we can alternatively measure the performance of the algorithm on a known set of training data the "empirical" risk. </a:t>
            </a:r>
            <a:endParaRPr sz="1800">
              <a:solidFill>
                <a:srgbClr val="222222"/>
              </a:solidFill>
              <a:highlight>
                <a:srgbClr val="FFFFFF"/>
              </a:highlight>
            </a:endParaRPr>
          </a:p>
          <a:p>
            <a:pPr indent="0" lvl="0" marL="914400" rtl="0" algn="l">
              <a:spcBef>
                <a:spcPts val="0"/>
              </a:spcBef>
              <a:spcAft>
                <a:spcPts val="0"/>
              </a:spcAft>
              <a:buNone/>
            </a:pPr>
            <a:r>
              <a:rPr lang="en" sz="1800">
                <a:solidFill>
                  <a:srgbClr val="222222"/>
                </a:solidFill>
                <a:highlight>
                  <a:srgbClr val="FFFFFF"/>
                </a:highlight>
              </a:rPr>
              <a:t>Require training samples S of size m iid from D, hypothesis class H</a:t>
            </a:r>
            <a:endParaRPr sz="1800">
              <a:solidFill>
                <a:srgbClr val="222222"/>
              </a:solidFill>
              <a:highlight>
                <a:srgbClr val="FFFFFF"/>
              </a:highlight>
            </a:endParaRPr>
          </a:p>
          <a:p>
            <a:pPr indent="-342900" lvl="0" marL="1371600" rtl="0" algn="l">
              <a:spcBef>
                <a:spcPts val="0"/>
              </a:spcBef>
              <a:spcAft>
                <a:spcPts val="0"/>
              </a:spcAft>
              <a:buClr>
                <a:srgbClr val="222222"/>
              </a:buClr>
              <a:buSzPts val="1800"/>
              <a:buAutoNum type="arabicPeriod"/>
            </a:pPr>
            <a:r>
              <a:rPr lang="en" sz="1800">
                <a:solidFill>
                  <a:srgbClr val="222222"/>
                </a:solidFill>
                <a:highlight>
                  <a:srgbClr val="FFFFFF"/>
                </a:highlight>
              </a:rPr>
              <a:t>Find hˆ such that hˆ has the lowest training error among H: hˆ ∈ arg minh∈H err(h, S).</a:t>
            </a:r>
            <a:endParaRPr sz="1800">
              <a:solidFill>
                <a:srgbClr val="222222"/>
              </a:solidFill>
              <a:highlight>
                <a:srgbClr val="FFFFFF"/>
              </a:highlight>
            </a:endParaRPr>
          </a:p>
          <a:p>
            <a:pPr indent="-342900" lvl="0" marL="1371600" rtl="0" algn="l">
              <a:spcBef>
                <a:spcPts val="0"/>
              </a:spcBef>
              <a:spcAft>
                <a:spcPts val="0"/>
              </a:spcAft>
              <a:buClr>
                <a:srgbClr val="222222"/>
              </a:buClr>
              <a:buSzPts val="1800"/>
              <a:buAutoNum type="arabicPeriod"/>
            </a:pPr>
            <a:r>
              <a:rPr lang="en" sz="1800">
                <a:solidFill>
                  <a:srgbClr val="222222"/>
                </a:solidFill>
                <a:highlight>
                  <a:srgbClr val="FFFFFF"/>
                </a:highlight>
              </a:rPr>
              <a:t>return hˆ</a:t>
            </a:r>
            <a:endParaRPr sz="1800">
              <a:solidFill>
                <a:srgbClr val="222222"/>
              </a:solidFill>
              <a:highlight>
                <a:srgbClr val="FFFFFF"/>
              </a:highlight>
            </a:endParaRPr>
          </a:p>
          <a:p>
            <a:pPr indent="-342900" lvl="0" marL="457200" rtl="0" algn="l">
              <a:spcBef>
                <a:spcPts val="0"/>
              </a:spcBef>
              <a:spcAft>
                <a:spcPts val="0"/>
              </a:spcAft>
              <a:buClr>
                <a:srgbClr val="222222"/>
              </a:buClr>
              <a:buSzPts val="1800"/>
              <a:buChar char="●"/>
            </a:pPr>
            <a:r>
              <a:rPr b="1" lang="en" sz="1800">
                <a:solidFill>
                  <a:srgbClr val="222222"/>
                </a:solidFill>
                <a:highlight>
                  <a:srgbClr val="FFFFFF"/>
                </a:highlight>
              </a:rPr>
              <a:t>Large Sample Limit</a:t>
            </a:r>
            <a:endParaRPr b="1" sz="1800">
              <a:solidFill>
                <a:srgbClr val="222222"/>
              </a:solidFill>
              <a:highlight>
                <a:srgbClr val="FFFFFF"/>
              </a:highlight>
            </a:endParaRPr>
          </a:p>
          <a:p>
            <a:pPr indent="0" lvl="0" marL="0" rtl="0" algn="l">
              <a:spcBef>
                <a:spcPts val="0"/>
              </a:spcBef>
              <a:spcAft>
                <a:spcPts val="0"/>
              </a:spcAft>
              <a:buNone/>
            </a:pPr>
            <a:r>
              <a:t/>
            </a:r>
            <a:endParaRPr b="1" sz="1600">
              <a:solidFill>
                <a:srgbClr val="222222"/>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sp>
        <p:nvSpPr>
          <p:cNvPr id="372" name="Google Shape;372;p51"/>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Bias Models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373" name="Google Shape;373;p51"/>
          <p:cNvSpPr/>
          <p:nvPr/>
        </p:nvSpPr>
        <p:spPr>
          <a:xfrm>
            <a:off x="6955017" y="2788075"/>
            <a:ext cx="289800" cy="395400"/>
          </a:xfrm>
          <a:prstGeom prst="mathPlus">
            <a:avLst>
              <a:gd fmla="val 23520" name="adj1"/>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1"/>
          <p:cNvSpPr/>
          <p:nvPr/>
        </p:nvSpPr>
        <p:spPr>
          <a:xfrm>
            <a:off x="7261049" y="2917291"/>
            <a:ext cx="289800" cy="395400"/>
          </a:xfrm>
          <a:prstGeom prst="mathPlus">
            <a:avLst>
              <a:gd fmla="val 23520" name="adj1"/>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1"/>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1"/>
          <p:cNvSpPr/>
          <p:nvPr/>
        </p:nvSpPr>
        <p:spPr>
          <a:xfrm>
            <a:off x="7023505" y="3110817"/>
            <a:ext cx="289800" cy="395400"/>
          </a:xfrm>
          <a:prstGeom prst="mathPlus">
            <a:avLst>
              <a:gd fmla="val 23520" name="adj1"/>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1"/>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1"/>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1"/>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1"/>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1"/>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1"/>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1"/>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1"/>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1"/>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1"/>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1"/>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1"/>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1"/>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1"/>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1"/>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 name="Google Shape;395;p51"/>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396" name="Google Shape;396;p51"/>
          <p:cNvSpPr/>
          <p:nvPr/>
        </p:nvSpPr>
        <p:spPr>
          <a:xfrm>
            <a:off x="1734617" y="2621475"/>
            <a:ext cx="289800" cy="395400"/>
          </a:xfrm>
          <a:prstGeom prst="mathPlus">
            <a:avLst>
              <a:gd fmla="val 23520" name="adj1"/>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p:nvPr/>
        </p:nvSpPr>
        <p:spPr>
          <a:xfrm>
            <a:off x="2040649" y="2750691"/>
            <a:ext cx="289800" cy="395400"/>
          </a:xfrm>
          <a:prstGeom prst="mathPlus">
            <a:avLst>
              <a:gd fmla="val 23520" name="adj1"/>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1"/>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1"/>
          <p:cNvSpPr/>
          <p:nvPr/>
        </p:nvSpPr>
        <p:spPr>
          <a:xfrm>
            <a:off x="1803105" y="2944217"/>
            <a:ext cx="289800" cy="395400"/>
          </a:xfrm>
          <a:prstGeom prst="mathPlus">
            <a:avLst>
              <a:gd fmla="val 23520" name="adj1"/>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1"/>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1"/>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1"/>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1"/>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1"/>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1"/>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1"/>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1"/>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1"/>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1"/>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1"/>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1"/>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1"/>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1"/>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1"/>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 name="Google Shape;418;p51"/>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419" name="Google Shape;419;p51"/>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000">
                <a:solidFill>
                  <a:schemeClr val="dk1"/>
                </a:solidFill>
              </a:rPr>
              <a:t>A</a:t>
            </a:r>
            <a:endParaRPr b="1" sz="3000"/>
          </a:p>
        </p:txBody>
      </p:sp>
      <p:sp>
        <p:nvSpPr>
          <p:cNvPr id="420" name="Google Shape;420;p51"/>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421" name="Google Shape;421;p51"/>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1"/>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1"/>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1"/>
          <p:cNvSpPr txBox="1"/>
          <p:nvPr/>
        </p:nvSpPr>
        <p:spPr>
          <a:xfrm>
            <a:off x="58350" y="758475"/>
            <a:ext cx="9085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Under Representation Bias</a:t>
            </a:r>
            <a:r>
              <a:rPr lang="en" sz="1600"/>
              <a:t>: Group shows up less in the training data and this rate may differ for </a:t>
            </a:r>
            <a:r>
              <a:rPr lang="en" sz="1600"/>
              <a:t>positive</a:t>
            </a:r>
            <a:r>
              <a:rPr lang="en" sz="1600"/>
              <a:t> and negatives.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Example</a:t>
            </a:r>
            <a:r>
              <a:rPr lang="en" sz="1600"/>
              <a:t>: Hiring discrmination where a company </a:t>
            </a:r>
            <a:r>
              <a:rPr lang="en" sz="1600"/>
              <a:t>historically</a:t>
            </a:r>
            <a:r>
              <a:rPr lang="en" sz="1600"/>
              <a:t> has not done a good job of hiring individuals from Group B in the past so people from group B will not be </a:t>
            </a:r>
            <a:r>
              <a:rPr lang="en" sz="1600"/>
              <a:t>inclined</a:t>
            </a:r>
            <a:r>
              <a:rPr lang="en" sz="1600"/>
              <a:t> to apply and the moreover the </a:t>
            </a:r>
            <a:r>
              <a:rPr lang="en" sz="1600"/>
              <a:t>positive</a:t>
            </a:r>
            <a:r>
              <a:rPr lang="en" sz="1600"/>
              <a:t> examples more qualified may have more outside options and less </a:t>
            </a:r>
            <a:r>
              <a:rPr lang="en" sz="1600"/>
              <a:t>likely</a:t>
            </a:r>
            <a:r>
              <a:rPr lang="en" sz="1600"/>
              <a:t> to apply.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cxnSp>
        <p:nvCxnSpPr>
          <p:cNvPr id="72" name="Google Shape;72;p16"/>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cxnSp>
        <p:nvCxnSpPr>
          <p:cNvPr id="73" name="Google Shape;73;p16"/>
          <p:cNvCxnSpPr/>
          <p:nvPr/>
        </p:nvCxnSpPr>
        <p:spPr>
          <a:xfrm>
            <a:off x="5012725" y="1811883"/>
            <a:ext cx="270900" cy="0"/>
          </a:xfrm>
          <a:prstGeom prst="straightConnector1">
            <a:avLst/>
          </a:prstGeom>
          <a:noFill/>
          <a:ln cap="flat" cmpd="sng" w="9525">
            <a:solidFill>
              <a:schemeClr val="lt2"/>
            </a:solidFill>
            <a:prstDash val="solid"/>
            <a:round/>
            <a:headEnd len="sm" w="sm" type="none"/>
            <a:tailEnd len="sm" w="sm" type="none"/>
          </a:ln>
        </p:spPr>
      </p:cxnSp>
      <p:sp>
        <p:nvSpPr>
          <p:cNvPr id="74" name="Google Shape;74;p16"/>
          <p:cNvSpPr txBox="1"/>
          <p:nvPr>
            <p:ph idx="4294967295" type="body"/>
          </p:nvPr>
        </p:nvSpPr>
        <p:spPr>
          <a:xfrm>
            <a:off x="2700925" y="1557250"/>
            <a:ext cx="5997900" cy="32673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rPr lang="en">
                <a:solidFill>
                  <a:srgbClr val="000000"/>
                </a:solidFill>
              </a:rPr>
              <a:t>Since Bacon, it is commonplace to believe that scientific rationality is a means to transform our existing social organization into one more compatible with the demands of justice, liberty or human flourishing.</a:t>
            </a:r>
            <a:endParaRPr>
              <a:solidFill>
                <a:srgbClr val="000000"/>
              </a:solidFill>
            </a:endParaRPr>
          </a:p>
          <a:p>
            <a:pPr indent="0" lvl="0" marL="0" rtl="0" algn="l">
              <a:lnSpc>
                <a:spcPct val="100000"/>
              </a:lnSpc>
              <a:spcBef>
                <a:spcPts val="0"/>
              </a:spcBef>
              <a:spcAft>
                <a:spcPts val="0"/>
              </a:spcAft>
              <a:buNone/>
            </a:pPr>
            <a:r>
              <a:t/>
            </a:r>
            <a:endParaRPr sz="2400">
              <a:solidFill>
                <a:schemeClr val="accent5"/>
              </a:solidFill>
              <a:latin typeface="Old Standard TT"/>
              <a:ea typeface="Old Standard TT"/>
              <a:cs typeface="Old Standard TT"/>
              <a:sym typeface="Old Standard TT"/>
            </a:endParaRPr>
          </a:p>
          <a:p>
            <a:pPr indent="0" lvl="0" marL="0" rtl="0" algn="l">
              <a:lnSpc>
                <a:spcPct val="100000"/>
              </a:lnSpc>
              <a:spcBef>
                <a:spcPts val="0"/>
              </a:spcBef>
              <a:spcAft>
                <a:spcPts val="0"/>
              </a:spcAft>
              <a:buNone/>
            </a:pPr>
            <a:r>
              <a:rPr lang="en" sz="2400">
                <a:solidFill>
                  <a:schemeClr val="accent5"/>
                </a:solidFill>
                <a:latin typeface="Old Standard TT"/>
                <a:ea typeface="Old Standard TT"/>
                <a:cs typeface="Old Standard TT"/>
                <a:sym typeface="Old Standard TT"/>
              </a:rPr>
              <a:t> </a:t>
            </a:r>
            <a:endParaRPr sz="2400">
              <a:solidFill>
                <a:schemeClr val="accent5"/>
              </a:solidFill>
              <a:latin typeface="Old Standard TT"/>
              <a:ea typeface="Old Standard TT"/>
              <a:cs typeface="Old Standard TT"/>
              <a:sym typeface="Old Standard TT"/>
            </a:endParaRPr>
          </a:p>
          <a:p>
            <a:pPr indent="0" lvl="0" marL="0" rtl="0" algn="l">
              <a:spcBef>
                <a:spcPts val="0"/>
              </a:spcBef>
              <a:spcAft>
                <a:spcPts val="1200"/>
              </a:spcAft>
              <a:buNone/>
            </a:pPr>
            <a:r>
              <a:t/>
            </a:r>
            <a:endParaRPr sz="1400">
              <a:latin typeface="Old Standard TT"/>
              <a:ea typeface="Old Standard TT"/>
              <a:cs typeface="Old Standard TT"/>
              <a:sym typeface="Old Standard TT"/>
            </a:endParaRPr>
          </a:p>
        </p:txBody>
      </p:sp>
      <p:pic>
        <p:nvPicPr>
          <p:cNvPr id="75" name="Google Shape;75;p16"/>
          <p:cNvPicPr preferRelativeResize="0"/>
          <p:nvPr/>
        </p:nvPicPr>
        <p:blipFill>
          <a:blip r:embed="rId3">
            <a:alphaModFix/>
          </a:blip>
          <a:stretch>
            <a:fillRect/>
          </a:stretch>
        </p:blipFill>
        <p:spPr>
          <a:xfrm>
            <a:off x="409575" y="1096575"/>
            <a:ext cx="2215159" cy="3818322"/>
          </a:xfrm>
          <a:prstGeom prst="rect">
            <a:avLst/>
          </a:prstGeom>
          <a:noFill/>
          <a:ln>
            <a:noFill/>
          </a:ln>
        </p:spPr>
      </p:pic>
      <p:sp>
        <p:nvSpPr>
          <p:cNvPr id="76" name="Google Shape;76;p16"/>
          <p:cNvSpPr txBox="1"/>
          <p:nvPr>
            <p:ph idx="4294967295" type="title"/>
          </p:nvPr>
        </p:nvSpPr>
        <p:spPr>
          <a:xfrm>
            <a:off x="177850" y="106950"/>
            <a:ext cx="8910000" cy="100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t>Two Pictures of Scientific Rationality</a:t>
            </a:r>
            <a:endParaRPr sz="3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p52"/>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Bias Models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431" name="Google Shape;431;p52"/>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2"/>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2"/>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2"/>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2"/>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2"/>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2"/>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2"/>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2"/>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2"/>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2"/>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2"/>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2"/>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2"/>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2"/>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2"/>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2"/>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2"/>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2"/>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2"/>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2"/>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2"/>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52"/>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454" name="Google Shape;454;p52"/>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2"/>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2"/>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2"/>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2"/>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2"/>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2"/>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2"/>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2"/>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2"/>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2"/>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2"/>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2"/>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2"/>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2"/>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2"/>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2"/>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2"/>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2"/>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2"/>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2"/>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2"/>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p52"/>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477" name="Google Shape;477;p52"/>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478" name="Google Shape;478;p52"/>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479" name="Google Shape;479;p52"/>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2"/>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2"/>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2"/>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2"/>
          <p:cNvSpPr txBox="1"/>
          <p:nvPr/>
        </p:nvSpPr>
        <p:spPr>
          <a:xfrm>
            <a:off x="58350" y="758475"/>
            <a:ext cx="91440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Formally</a:t>
            </a:r>
            <a:r>
              <a:rPr lang="en">
                <a:solidFill>
                  <a:schemeClr val="dk1"/>
                </a:solidFill>
              </a:rPr>
              <a:t>:</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Draw (x,y) ~ D</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The following cases:</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If x </a:t>
            </a:r>
            <a:r>
              <a:rPr lang="en">
                <a:solidFill>
                  <a:schemeClr val="dk1"/>
                </a:solidFill>
                <a:highlight>
                  <a:schemeClr val="lt1"/>
                </a:highlight>
              </a:rPr>
              <a:t>∈ A, then keep with </a:t>
            </a:r>
            <a:r>
              <a:rPr lang="en">
                <a:solidFill>
                  <a:schemeClr val="dk1"/>
                </a:solidFill>
                <a:highlight>
                  <a:schemeClr val="lt1"/>
                </a:highlight>
              </a:rPr>
              <a:t>Probability</a:t>
            </a:r>
            <a:r>
              <a:rPr lang="en">
                <a:solidFill>
                  <a:schemeClr val="dk1"/>
                </a:solidFill>
                <a:highlight>
                  <a:schemeClr val="lt1"/>
                </a:highlight>
              </a:rPr>
              <a:t> = 1</a:t>
            </a:r>
            <a:endParaRPr>
              <a:solidFill>
                <a:schemeClr val="dk1"/>
              </a:solidFill>
              <a:highlight>
                <a:schemeClr val="lt1"/>
              </a:highlight>
            </a:endParaRPr>
          </a:p>
          <a:p>
            <a:pPr indent="-317500" lvl="1" marL="914400" rtl="0" algn="l">
              <a:spcBef>
                <a:spcPts val="0"/>
              </a:spcBef>
              <a:spcAft>
                <a:spcPts val="0"/>
              </a:spcAft>
              <a:buClr>
                <a:schemeClr val="dk1"/>
              </a:buClr>
              <a:buSzPts val="1400"/>
              <a:buAutoNum type="alphaLcPeriod"/>
            </a:pPr>
            <a:r>
              <a:rPr lang="en">
                <a:solidFill>
                  <a:schemeClr val="dk1"/>
                </a:solidFill>
              </a:rPr>
              <a:t>If x </a:t>
            </a:r>
            <a:r>
              <a:rPr lang="en">
                <a:solidFill>
                  <a:schemeClr val="dk1"/>
                </a:solidFill>
                <a:highlight>
                  <a:schemeClr val="lt1"/>
                </a:highlight>
              </a:rPr>
              <a:t>∈ B and y=+,then keep with Probability =</a:t>
            </a:r>
            <a:r>
              <a:rPr b="1" lang="en" sz="1600">
                <a:solidFill>
                  <a:schemeClr val="dk1"/>
                </a:solidFill>
                <a:highlight>
                  <a:schemeClr val="lt1"/>
                </a:highlight>
              </a:rPr>
              <a:t> </a:t>
            </a:r>
            <a:r>
              <a:rPr lang="en" sz="1600">
                <a:solidFill>
                  <a:schemeClr val="dk1"/>
                </a:solidFill>
                <a:highlight>
                  <a:schemeClr val="lt1"/>
                </a:highlight>
              </a:rPr>
              <a:t>β</a:t>
            </a:r>
            <a:r>
              <a:rPr baseline="-25000" lang="en" sz="1600">
                <a:solidFill>
                  <a:schemeClr val="dk1"/>
                </a:solidFill>
                <a:highlight>
                  <a:schemeClr val="lt1"/>
                </a:highlight>
              </a:rPr>
              <a:t>pos</a:t>
            </a:r>
            <a:endParaRPr baseline="-25000" sz="1600">
              <a:solidFill>
                <a:schemeClr val="dk1"/>
              </a:solidFill>
              <a:highlight>
                <a:schemeClr val="lt1"/>
              </a:highlight>
            </a:endParaRPr>
          </a:p>
          <a:p>
            <a:pPr indent="-317500" lvl="1" marL="914400" rtl="0" algn="l">
              <a:spcBef>
                <a:spcPts val="0"/>
              </a:spcBef>
              <a:spcAft>
                <a:spcPts val="0"/>
              </a:spcAft>
              <a:buClr>
                <a:schemeClr val="dk1"/>
              </a:buClr>
              <a:buSzPts val="1400"/>
              <a:buAutoNum type="alphaLcPeriod"/>
            </a:pPr>
            <a:r>
              <a:rPr lang="en">
                <a:solidFill>
                  <a:schemeClr val="dk1"/>
                </a:solidFill>
              </a:rPr>
              <a:t>If x </a:t>
            </a:r>
            <a:r>
              <a:rPr lang="en">
                <a:solidFill>
                  <a:schemeClr val="dk1"/>
                </a:solidFill>
                <a:highlight>
                  <a:schemeClr val="lt1"/>
                </a:highlight>
              </a:rPr>
              <a:t>∈ B and y=-,then keep with Probability =</a:t>
            </a:r>
            <a:r>
              <a:rPr lang="en" sz="1600">
                <a:solidFill>
                  <a:schemeClr val="dk1"/>
                </a:solidFill>
                <a:highlight>
                  <a:schemeClr val="lt1"/>
                </a:highlight>
              </a:rPr>
              <a:t>β</a:t>
            </a:r>
            <a:r>
              <a:rPr baseline="-25000" lang="en" sz="1600">
                <a:solidFill>
                  <a:schemeClr val="dk1"/>
                </a:solidFill>
                <a:highlight>
                  <a:schemeClr val="lt1"/>
                </a:highlight>
              </a:rPr>
              <a:t>neg      </a:t>
            </a:r>
            <a:endParaRPr baseline="-25000" sz="1600">
              <a:solidFill>
                <a:schemeClr val="dk1"/>
              </a:solidFill>
              <a:highlight>
                <a:schemeClr val="lt1"/>
              </a:highlight>
            </a:endParaRPr>
          </a:p>
          <a:p>
            <a:pPr indent="0" lvl="0" marL="914400" rtl="0" algn="l">
              <a:spcBef>
                <a:spcPts val="0"/>
              </a:spcBef>
              <a:spcAft>
                <a:spcPts val="0"/>
              </a:spcAft>
              <a:buNone/>
            </a:pPr>
            <a:r>
              <a:t/>
            </a:r>
            <a:endParaRPr baseline="-25000" sz="1600">
              <a:solidFill>
                <a:schemeClr val="dk1"/>
              </a:solidFill>
              <a:highlight>
                <a:schemeClr val="lt1"/>
              </a:highlight>
            </a:endParaRPr>
          </a:p>
        </p:txBody>
      </p:sp>
      <p:sp>
        <p:nvSpPr>
          <p:cNvPr id="484" name="Google Shape;484;p52"/>
          <p:cNvSpPr txBox="1"/>
          <p:nvPr/>
        </p:nvSpPr>
        <p:spPr>
          <a:xfrm>
            <a:off x="5775550" y="1024350"/>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sp>
        <p:nvSpPr>
          <p:cNvPr id="489" name="Google Shape;489;p53"/>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Bias Models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490" name="Google Shape;490;p53"/>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3"/>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3"/>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3"/>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3"/>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3"/>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3"/>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3"/>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3"/>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3"/>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3"/>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3"/>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3"/>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3"/>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3"/>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3"/>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3"/>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3"/>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3"/>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3"/>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3"/>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 name="Google Shape;512;p53"/>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513" name="Google Shape;513;p53"/>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3"/>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3"/>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3"/>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3"/>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3"/>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3"/>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3"/>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3"/>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3"/>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3"/>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3"/>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3"/>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3"/>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3"/>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3"/>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3"/>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3"/>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3"/>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3"/>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3"/>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3"/>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 name="Google Shape;535;p53"/>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536" name="Google Shape;536;p53"/>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537" name="Google Shape;537;p53"/>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538" name="Google Shape;538;p53"/>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3"/>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3"/>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3"/>
          <p:cNvSpPr txBox="1"/>
          <p:nvPr/>
        </p:nvSpPr>
        <p:spPr>
          <a:xfrm>
            <a:off x="58350" y="758475"/>
            <a:ext cx="9144000" cy="2232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solidFill>
                  <a:schemeClr val="dk1"/>
                </a:solidFill>
              </a:rPr>
              <a:t>T</a:t>
            </a:r>
            <a:r>
              <a:rPr lang="en" sz="1600">
                <a:solidFill>
                  <a:srgbClr val="222222"/>
                </a:solidFill>
                <a:highlight>
                  <a:srgbClr val="FFFFFF"/>
                </a:highlight>
              </a:rPr>
              <a:t>here's nothing specifically that requires the advantaged group to be a majority, but the guarantees get worse as the fraction in the advantaged group gets smaller.  </a:t>
            </a:r>
            <a:endParaRPr sz="1600">
              <a:solidFill>
                <a:srgbClr val="222222"/>
              </a:solidFill>
              <a:highlight>
                <a:srgbClr val="FFFFFF"/>
              </a:highlight>
            </a:endParaRPr>
          </a:p>
          <a:p>
            <a:pPr indent="-330200" lvl="0" marL="457200" rtl="0" algn="l">
              <a:spcBef>
                <a:spcPts val="0"/>
              </a:spcBef>
              <a:spcAft>
                <a:spcPts val="0"/>
              </a:spcAft>
              <a:buSzPts val="1600"/>
              <a:buChar char="●"/>
            </a:pPr>
            <a:r>
              <a:rPr lang="en" sz="1600">
                <a:solidFill>
                  <a:srgbClr val="222222"/>
                </a:solidFill>
                <a:highlight>
                  <a:srgbClr val="FFFFFF"/>
                </a:highlight>
              </a:rPr>
              <a:t>The fairness-constrained ERM will either do the right thing on both A and B or else will reject all of A and B, whichever has lower empirical loss.  (Whereas the unconstrained ERM may do the right thing on A and reject all of B).</a:t>
            </a:r>
            <a:endParaRPr sz="1600">
              <a:solidFill>
                <a:srgbClr val="222222"/>
              </a:solidFill>
              <a:highlight>
                <a:srgbClr val="FFFFFF"/>
              </a:highlight>
            </a:endParaRPr>
          </a:p>
          <a:p>
            <a:pPr indent="-361950" lvl="0" marL="457200" rtl="0" algn="l">
              <a:spcBef>
                <a:spcPts val="0"/>
              </a:spcBef>
              <a:spcAft>
                <a:spcPts val="0"/>
              </a:spcAft>
              <a:buClr>
                <a:srgbClr val="222222"/>
              </a:buClr>
              <a:buSzPts val="2100"/>
              <a:buChar char="●"/>
            </a:pPr>
            <a:r>
              <a:rPr lang="en" sz="1600">
                <a:solidFill>
                  <a:srgbClr val="222222"/>
                </a:solidFill>
                <a:highlight>
                  <a:srgbClr val="FFFFFF"/>
                </a:highlight>
              </a:rPr>
              <a:t>You can recover if r &gt; 1/2, but \beta (which is the probability that positive samples stay in the training) needs to be higher.</a:t>
            </a:r>
            <a:r>
              <a:rPr lang="en">
                <a:solidFill>
                  <a:srgbClr val="222222"/>
                </a:solidFill>
                <a:highlight>
                  <a:srgbClr val="FFFFFF"/>
                </a:highlight>
              </a:rPr>
              <a:t> </a:t>
            </a:r>
            <a:endParaRPr sz="2100">
              <a:solidFill>
                <a:srgbClr val="222222"/>
              </a:solidFill>
              <a:highlight>
                <a:srgbClr val="FFFFFF"/>
              </a:highlight>
            </a:endParaRPr>
          </a:p>
          <a:p>
            <a:pPr indent="0" lvl="0" marL="914400" rtl="0" algn="l">
              <a:spcBef>
                <a:spcPts val="0"/>
              </a:spcBef>
              <a:spcAft>
                <a:spcPts val="0"/>
              </a:spcAft>
              <a:buNone/>
            </a:pPr>
            <a:r>
              <a:t/>
            </a:r>
            <a:endParaRPr baseline="-25000" sz="1600">
              <a:solidFill>
                <a:schemeClr val="dk1"/>
              </a:solidFill>
              <a:highlight>
                <a:schemeClr val="lt1"/>
              </a:highlight>
            </a:endParaRPr>
          </a:p>
        </p:txBody>
      </p:sp>
      <p:sp>
        <p:nvSpPr>
          <p:cNvPr id="543" name="Google Shape;543;p53"/>
          <p:cNvSpPr txBox="1"/>
          <p:nvPr/>
        </p:nvSpPr>
        <p:spPr>
          <a:xfrm>
            <a:off x="5775550" y="1024350"/>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54"/>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Bias Models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549" name="Google Shape;549;p54"/>
          <p:cNvSpPr txBox="1"/>
          <p:nvPr/>
        </p:nvSpPr>
        <p:spPr>
          <a:xfrm>
            <a:off x="58350" y="758475"/>
            <a:ext cx="8746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Labeling </a:t>
            </a:r>
            <a:r>
              <a:rPr b="1" lang="en" sz="1800"/>
              <a:t>Bias</a:t>
            </a:r>
            <a:r>
              <a:rPr lang="en" sz="1800"/>
              <a:t>: </a:t>
            </a:r>
            <a:r>
              <a:rPr lang="en" sz="1800"/>
              <a:t>Positives of group B mislabeled as negative in training data with some probability </a:t>
            </a:r>
            <a:r>
              <a:rPr lang="en" sz="1800">
                <a:solidFill>
                  <a:schemeClr val="dk1"/>
                </a:solidFill>
                <a:highlight>
                  <a:schemeClr val="lt1"/>
                </a:highlight>
              </a:rPr>
              <a:t>γ</a:t>
            </a:r>
            <a:endParaRPr sz="1800">
              <a:solidFill>
                <a:schemeClr val="dk1"/>
              </a:solidFill>
              <a:highlight>
                <a:schemeClr val="lt1"/>
              </a:highlight>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Example</a:t>
            </a:r>
            <a:r>
              <a:rPr lang="en" sz="1800"/>
              <a:t>: Past hiring managers looking at resumes </a:t>
            </a:r>
            <a:r>
              <a:rPr lang="en" sz="1800"/>
              <a:t>labeled</a:t>
            </a:r>
            <a:r>
              <a:rPr lang="en" sz="1800"/>
              <a:t> some of the </a:t>
            </a:r>
            <a:r>
              <a:rPr lang="en" sz="1800"/>
              <a:t>positives</a:t>
            </a:r>
            <a:r>
              <a:rPr lang="en" sz="1800"/>
              <a:t> as negative. </a:t>
            </a:r>
            <a:endParaRPr sz="1800"/>
          </a:p>
        </p:txBody>
      </p:sp>
      <p:sp>
        <p:nvSpPr>
          <p:cNvPr id="550" name="Google Shape;550;p54"/>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4"/>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4"/>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4"/>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4"/>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4"/>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4"/>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4"/>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4"/>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4"/>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4"/>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4"/>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4"/>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4"/>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4"/>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4"/>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4"/>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4"/>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4"/>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4"/>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4"/>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4"/>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p54"/>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573" name="Google Shape;573;p54"/>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4"/>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4"/>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4"/>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4"/>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4"/>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4"/>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4"/>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4"/>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4"/>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4"/>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4"/>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4"/>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4"/>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4"/>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4"/>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4"/>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4"/>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4"/>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4"/>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 name="Google Shape;595;p54"/>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596" name="Google Shape;596;p54"/>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597" name="Google Shape;597;p54"/>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598" name="Google Shape;598;p54"/>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
          <p:cNvSpPr/>
          <p:nvPr/>
        </p:nvSpPr>
        <p:spPr>
          <a:xfrm>
            <a:off x="7535979" y="39820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p:nvPr/>
        </p:nvSpPr>
        <p:spPr>
          <a:xfrm>
            <a:off x="7735004" y="3540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6794954" y="449306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68"/>
                                        </p:tgtEl>
                                      </p:cBhvr>
                                    </p:animEffect>
                                    <p:set>
                                      <p:cBhvr>
                                        <p:cTn dur="1" fill="hold">
                                          <p:stCondLst>
                                            <p:cond delay="1000"/>
                                          </p:stCondLst>
                                        </p:cTn>
                                        <p:tgtEl>
                                          <p:spTgt spid="5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28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60"/>
                                        </p:tgtEl>
                                      </p:cBhvr>
                                    </p:animEffect>
                                    <p:set>
                                      <p:cBhvr>
                                        <p:cTn dur="1" fill="hold">
                                          <p:stCondLst>
                                            <p:cond delay="1000"/>
                                          </p:stCondLst>
                                        </p:cTn>
                                        <p:tgtEl>
                                          <p:spTgt spid="5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28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54"/>
                                        </p:tgtEl>
                                      </p:cBhvr>
                                    </p:animEffect>
                                    <p:set>
                                      <p:cBhvr>
                                        <p:cTn dur="1" fill="hold">
                                          <p:stCondLst>
                                            <p:cond delay="1000"/>
                                          </p:stCondLst>
                                        </p:cTn>
                                        <p:tgtEl>
                                          <p:spTgt spid="5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27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8" name="Shape 608"/>
        <p:cNvGrpSpPr/>
        <p:nvPr/>
      </p:nvGrpSpPr>
      <p:grpSpPr>
        <a:xfrm>
          <a:off x="0" y="0"/>
          <a:ext cx="0" cy="0"/>
          <a:chOff x="0" y="0"/>
          <a:chExt cx="0" cy="0"/>
        </a:xfrm>
      </p:grpSpPr>
      <p:sp>
        <p:nvSpPr>
          <p:cNvPr id="609" name="Google Shape;609;p55"/>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Bias Models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610" name="Google Shape;610;p55"/>
          <p:cNvSpPr txBox="1"/>
          <p:nvPr/>
        </p:nvSpPr>
        <p:spPr>
          <a:xfrm>
            <a:off x="58350" y="758475"/>
            <a:ext cx="9085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 Formally: </a:t>
            </a:r>
            <a:endParaRPr b="1" sz="1800"/>
          </a:p>
          <a:p>
            <a:pPr indent="-342900" lvl="0" marL="457200" rtl="0" algn="l">
              <a:spcBef>
                <a:spcPts val="0"/>
              </a:spcBef>
              <a:spcAft>
                <a:spcPts val="0"/>
              </a:spcAft>
              <a:buSzPts val="1800"/>
              <a:buAutoNum type="arabicPeriod"/>
            </a:pPr>
            <a:r>
              <a:rPr lang="en" sz="1800"/>
              <a:t>Draw (x,y) ~D</a:t>
            </a:r>
            <a:r>
              <a:rPr b="1" lang="en" sz="1800"/>
              <a:t> </a:t>
            </a:r>
            <a:endParaRPr b="1" sz="1800"/>
          </a:p>
          <a:p>
            <a:pPr indent="-342900" lvl="0" marL="457200" rtl="0" algn="l">
              <a:spcBef>
                <a:spcPts val="0"/>
              </a:spcBef>
              <a:spcAft>
                <a:spcPts val="0"/>
              </a:spcAft>
              <a:buSzPts val="1800"/>
              <a:buAutoNum type="arabicPeriod"/>
            </a:pPr>
            <a:r>
              <a:rPr lang="en" sz="1800">
                <a:solidFill>
                  <a:schemeClr val="dk1"/>
                </a:solidFill>
              </a:rPr>
              <a:t>If x </a:t>
            </a:r>
            <a:r>
              <a:rPr lang="en" sz="1800">
                <a:solidFill>
                  <a:schemeClr val="dk1"/>
                </a:solidFill>
                <a:highlight>
                  <a:schemeClr val="lt1"/>
                </a:highlight>
              </a:rPr>
              <a:t>∈ B and y=+, then flip label - with probability γ </a:t>
            </a:r>
            <a:endParaRPr sz="1800">
              <a:solidFill>
                <a:schemeClr val="dk1"/>
              </a:solidFill>
              <a:highlight>
                <a:schemeClr val="lt1"/>
              </a:highlight>
            </a:endParaRPr>
          </a:p>
          <a:p>
            <a:pPr indent="-342900" lvl="1" marL="914400" rtl="0" algn="l">
              <a:spcBef>
                <a:spcPts val="0"/>
              </a:spcBef>
              <a:spcAft>
                <a:spcPts val="0"/>
              </a:spcAft>
              <a:buClr>
                <a:schemeClr val="dk1"/>
              </a:buClr>
              <a:buSzPts val="1800"/>
              <a:buAutoNum type="alphaLcPeriod"/>
            </a:pPr>
            <a:r>
              <a:rPr lang="en" sz="1800">
                <a:solidFill>
                  <a:schemeClr val="dk1"/>
                </a:solidFill>
                <a:highlight>
                  <a:schemeClr val="lt1"/>
                </a:highlight>
              </a:rPr>
              <a:t>Really true positive but label you observe is negative </a:t>
            </a:r>
            <a:endParaRPr sz="1800">
              <a:solidFill>
                <a:schemeClr val="dk1"/>
              </a:solidFill>
              <a:highlight>
                <a:schemeClr val="lt1"/>
              </a:highlight>
            </a:endParaRPr>
          </a:p>
        </p:txBody>
      </p:sp>
      <p:sp>
        <p:nvSpPr>
          <p:cNvPr id="611" name="Google Shape;611;p55"/>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5"/>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5"/>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5"/>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5"/>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5"/>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5"/>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5"/>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5"/>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5"/>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5"/>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5"/>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5"/>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5"/>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5"/>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5"/>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5"/>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5"/>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5"/>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 name="Google Shape;633;p55"/>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634" name="Google Shape;634;p55"/>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5"/>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5"/>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5"/>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5"/>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5"/>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5"/>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5"/>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5"/>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5"/>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5"/>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5"/>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5"/>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5"/>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5"/>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5"/>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5"/>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5"/>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5"/>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5"/>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5"/>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 name="Google Shape;656;p55"/>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657" name="Google Shape;657;p55"/>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658" name="Google Shape;658;p55"/>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659" name="Google Shape;659;p55"/>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7535979" y="39820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p:nvPr/>
        </p:nvSpPr>
        <p:spPr>
          <a:xfrm>
            <a:off x="7735004" y="3540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6794954" y="449306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29"/>
                                        </p:tgtEl>
                                      </p:cBhvr>
                                    </p:animEffect>
                                    <p:set>
                                      <p:cBhvr>
                                        <p:cTn dur="1" fill="hold">
                                          <p:stCondLst>
                                            <p:cond delay="1000"/>
                                          </p:stCondLst>
                                        </p:cTn>
                                        <p:tgtEl>
                                          <p:spTgt spid="6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28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21"/>
                                        </p:tgtEl>
                                      </p:cBhvr>
                                    </p:animEffect>
                                    <p:set>
                                      <p:cBhvr>
                                        <p:cTn dur="1" fill="hold">
                                          <p:stCondLst>
                                            <p:cond delay="1000"/>
                                          </p:stCondLst>
                                        </p:cTn>
                                        <p:tgtEl>
                                          <p:spTgt spid="6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28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15"/>
                                        </p:tgtEl>
                                      </p:cBhvr>
                                    </p:animEffect>
                                    <p:set>
                                      <p:cBhvr>
                                        <p:cTn dur="1" fill="hold">
                                          <p:stCondLst>
                                            <p:cond delay="1000"/>
                                          </p:stCondLst>
                                        </p:cTn>
                                        <p:tgtEl>
                                          <p:spTgt spid="6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27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9" name="Shape 669"/>
        <p:cNvGrpSpPr/>
        <p:nvPr/>
      </p:nvGrpSpPr>
      <p:grpSpPr>
        <a:xfrm>
          <a:off x="0" y="0"/>
          <a:ext cx="0" cy="0"/>
          <a:chOff x="0" y="0"/>
          <a:chExt cx="0" cy="0"/>
        </a:xfrm>
      </p:grpSpPr>
      <p:sp>
        <p:nvSpPr>
          <p:cNvPr id="670" name="Google Shape;670;p56"/>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Bias Models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671" name="Google Shape;671;p56"/>
          <p:cNvSpPr txBox="1"/>
          <p:nvPr/>
        </p:nvSpPr>
        <p:spPr>
          <a:xfrm>
            <a:off x="58350" y="758475"/>
            <a:ext cx="553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Under-representation and labeling bias. Both happening together. </a:t>
            </a:r>
            <a:endParaRPr b="1"/>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lang="en">
                <a:solidFill>
                  <a:schemeClr val="dk1"/>
                </a:solidFill>
                <a:highlight>
                  <a:schemeClr val="lt1"/>
                </a:highlight>
              </a:rPr>
              <a:t>Note: This is the large sample limit. </a:t>
            </a:r>
            <a:r>
              <a:rPr lang="en">
                <a:solidFill>
                  <a:schemeClr val="dk1"/>
                </a:solidFill>
                <a:highlight>
                  <a:schemeClr val="lt1"/>
                </a:highlight>
              </a:rPr>
              <a:t> </a:t>
            </a:r>
            <a:endParaRPr>
              <a:solidFill>
                <a:schemeClr val="dk1"/>
              </a:solidFill>
              <a:highlight>
                <a:schemeClr val="lt1"/>
              </a:highlight>
            </a:endParaRPr>
          </a:p>
        </p:txBody>
      </p:sp>
      <p:sp>
        <p:nvSpPr>
          <p:cNvPr id="672" name="Google Shape;672;p56"/>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6"/>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6"/>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6"/>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6"/>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6"/>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6"/>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6"/>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6"/>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6"/>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6"/>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6"/>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6"/>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6"/>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6"/>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6"/>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6"/>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6"/>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6"/>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 name="Google Shape;694;p56"/>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695" name="Google Shape;695;p56"/>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6"/>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6"/>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6"/>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6"/>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6"/>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6"/>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6"/>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6"/>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6"/>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56"/>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718" name="Google Shape;718;p56"/>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719" name="Google Shape;719;p56"/>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720" name="Google Shape;720;p56"/>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6"/>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6"/>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7" name="Shape 727"/>
        <p:cNvGrpSpPr/>
        <p:nvPr/>
      </p:nvGrpSpPr>
      <p:grpSpPr>
        <a:xfrm>
          <a:off x="0" y="0"/>
          <a:ext cx="0" cy="0"/>
          <a:chOff x="0" y="0"/>
          <a:chExt cx="0" cy="0"/>
        </a:xfrm>
      </p:grpSpPr>
      <p:sp>
        <p:nvSpPr>
          <p:cNvPr id="728" name="Google Shape;728;p57"/>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Assumptions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729" name="Google Shape;729;p57"/>
          <p:cNvSpPr txBox="1"/>
          <p:nvPr/>
        </p:nvSpPr>
        <p:spPr>
          <a:xfrm>
            <a:off x="58350" y="758475"/>
            <a:ext cx="55377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b="1" lang="en" sz="1600"/>
              <a:t>No perfect </a:t>
            </a:r>
            <a:r>
              <a:rPr b="1" lang="en" sz="1600"/>
              <a:t>classifier</a:t>
            </a:r>
            <a:r>
              <a:rPr lang="en" sz="1600"/>
              <a:t> (else under-representation bias less interesting in large sample limit)</a:t>
            </a:r>
            <a:r>
              <a:rPr b="1" lang="en" sz="1600"/>
              <a:t>. </a:t>
            </a:r>
            <a:endParaRPr b="1" sz="1600"/>
          </a:p>
          <a:p>
            <a:pPr indent="-330200" lvl="1" marL="914400" rtl="0" algn="l">
              <a:spcBef>
                <a:spcPts val="0"/>
              </a:spcBef>
              <a:spcAft>
                <a:spcPts val="0"/>
              </a:spcAft>
              <a:buSzPts val="1600"/>
              <a:buChar char="○"/>
            </a:pPr>
            <a:r>
              <a:rPr b="1" lang="en" sz="1600"/>
              <a:t>Example:</a:t>
            </a:r>
            <a:r>
              <a:rPr lang="en" sz="1600"/>
              <a:t> If + and - in Group B aren’t showing up at the correct rates and are even different if there is a perfect </a:t>
            </a:r>
            <a:r>
              <a:rPr lang="en" sz="1600"/>
              <a:t>classifier</a:t>
            </a:r>
            <a:r>
              <a:rPr lang="en" sz="1600"/>
              <a:t> then if you see enough data you can just take the linear </a:t>
            </a:r>
            <a:r>
              <a:rPr lang="en" sz="1600"/>
              <a:t>separator it’s okay if you don't have the correct proportions.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Ground truth satisfies fairness conditions over the true unbiased distribution (else have created an intrinsic conflict b/w fairness and accuracy). </a:t>
            </a:r>
            <a:endParaRPr sz="1600"/>
          </a:p>
          <a:p>
            <a:pPr indent="-330200" lvl="1" marL="914400" rtl="0" algn="l">
              <a:spcBef>
                <a:spcPts val="0"/>
              </a:spcBef>
              <a:spcAft>
                <a:spcPts val="0"/>
              </a:spcAft>
              <a:buSzPts val="1600"/>
              <a:buChar char="○"/>
            </a:pPr>
            <a:r>
              <a:rPr lang="en" sz="1600"/>
              <a:t>So things are okay before the bias happens. </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3" name="Shape 733"/>
        <p:cNvGrpSpPr/>
        <p:nvPr/>
      </p:nvGrpSpPr>
      <p:grpSpPr>
        <a:xfrm>
          <a:off x="0" y="0"/>
          <a:ext cx="0" cy="0"/>
          <a:chOff x="0" y="0"/>
          <a:chExt cx="0" cy="0"/>
        </a:xfrm>
      </p:grpSpPr>
      <p:sp>
        <p:nvSpPr>
          <p:cNvPr id="734" name="Google Shape;734;p58"/>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Random </a:t>
            </a:r>
            <a:r>
              <a:rPr b="1" lang="en">
                <a:solidFill>
                  <a:srgbClr val="313131"/>
                </a:solidFill>
              </a:rPr>
              <a:t>Classification</a:t>
            </a:r>
            <a:r>
              <a:rPr b="1" lang="en">
                <a:solidFill>
                  <a:srgbClr val="313131"/>
                </a:solidFill>
              </a:rPr>
              <a:t> Noise</a:t>
            </a:r>
            <a:r>
              <a:rPr b="1" lang="en">
                <a:solidFill>
                  <a:srgbClr val="313131"/>
                </a:solidFill>
              </a:rPr>
              <a:t>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735" name="Google Shape;735;p58"/>
          <p:cNvSpPr txBox="1"/>
          <p:nvPr/>
        </p:nvSpPr>
        <p:spPr>
          <a:xfrm>
            <a:off x="52800" y="465625"/>
            <a:ext cx="90384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Bayes Optimal </a:t>
            </a:r>
            <a:r>
              <a:rPr lang="en"/>
              <a:t>Classifier</a:t>
            </a:r>
            <a:r>
              <a:rPr lang="en"/>
              <a:t> </a:t>
            </a:r>
            <a:r>
              <a:rPr i="1" lang="en">
                <a:solidFill>
                  <a:schemeClr val="dk1"/>
                </a:solidFill>
              </a:rPr>
              <a:t>h</a:t>
            </a:r>
            <a:r>
              <a:rPr baseline="30000" i="1" lang="en">
                <a:solidFill>
                  <a:schemeClr val="dk1"/>
                </a:solidFill>
              </a:rPr>
              <a:t>*  </a:t>
            </a:r>
            <a:r>
              <a:rPr i="1" lang="en">
                <a:solidFill>
                  <a:schemeClr val="dk1"/>
                </a:solidFill>
              </a:rPr>
              <a:t>=  </a:t>
            </a:r>
            <a:r>
              <a:rPr i="1" lang="en">
                <a:solidFill>
                  <a:schemeClr val="dk1"/>
                </a:solidFill>
              </a:rPr>
              <a:t>(h</a:t>
            </a:r>
            <a:r>
              <a:rPr baseline="30000" i="1" lang="en">
                <a:solidFill>
                  <a:schemeClr val="dk1"/>
                </a:solidFill>
              </a:rPr>
              <a:t>*</a:t>
            </a:r>
            <a:r>
              <a:rPr baseline="-25000" i="1" lang="en">
                <a:solidFill>
                  <a:schemeClr val="dk1"/>
                </a:solidFill>
              </a:rPr>
              <a:t>A</a:t>
            </a:r>
            <a:r>
              <a:rPr lang="en">
                <a:solidFill>
                  <a:schemeClr val="dk1"/>
                </a:solidFill>
              </a:rPr>
              <a:t>,</a:t>
            </a:r>
            <a:r>
              <a:rPr i="1" lang="en">
                <a:solidFill>
                  <a:schemeClr val="dk1"/>
                </a:solidFill>
              </a:rPr>
              <a:t> h</a:t>
            </a:r>
            <a:r>
              <a:rPr baseline="30000" i="1" lang="en">
                <a:solidFill>
                  <a:schemeClr val="dk1"/>
                </a:solidFill>
              </a:rPr>
              <a:t>*</a:t>
            </a:r>
            <a:r>
              <a:rPr baseline="-25000" i="1" lang="en">
                <a:solidFill>
                  <a:schemeClr val="dk1"/>
                </a:solidFill>
              </a:rPr>
              <a:t>B  </a:t>
            </a:r>
            <a:r>
              <a:rPr i="1" lang="en">
                <a:solidFill>
                  <a:schemeClr val="dk1"/>
                </a:solidFill>
              </a:rPr>
              <a:t>)  with h</a:t>
            </a:r>
            <a:r>
              <a:rPr baseline="30000" i="1" lang="en">
                <a:solidFill>
                  <a:schemeClr val="dk1"/>
                </a:solidFill>
              </a:rPr>
              <a:t>*</a:t>
            </a:r>
            <a:r>
              <a:rPr baseline="-25000" i="1" lang="en">
                <a:solidFill>
                  <a:schemeClr val="dk1"/>
                </a:solidFill>
              </a:rPr>
              <a:t>A</a:t>
            </a:r>
            <a:r>
              <a:rPr lang="en">
                <a:solidFill>
                  <a:schemeClr val="dk1"/>
                </a:solidFill>
              </a:rPr>
              <a:t>,</a:t>
            </a:r>
            <a:r>
              <a:rPr i="1" lang="en">
                <a:solidFill>
                  <a:schemeClr val="dk1"/>
                </a:solidFill>
              </a:rPr>
              <a:t> h</a:t>
            </a:r>
            <a:r>
              <a:rPr baseline="30000" i="1" lang="en">
                <a:solidFill>
                  <a:schemeClr val="dk1"/>
                </a:solidFill>
              </a:rPr>
              <a:t>*</a:t>
            </a:r>
            <a:r>
              <a:rPr baseline="-25000" i="1" lang="en">
                <a:solidFill>
                  <a:schemeClr val="dk1"/>
                </a:solidFill>
              </a:rPr>
              <a:t>B  </a:t>
            </a:r>
            <a:r>
              <a:rPr i="1" lang="en">
                <a:solidFill>
                  <a:schemeClr val="dk1"/>
                </a:solidFill>
              </a:rPr>
              <a:t> </a:t>
            </a:r>
            <a:r>
              <a:rPr lang="en">
                <a:solidFill>
                  <a:schemeClr val="dk1"/>
                </a:solidFill>
                <a:highlight>
                  <a:schemeClr val="lt1"/>
                </a:highlight>
              </a:rPr>
              <a:t>∈ </a:t>
            </a:r>
            <a:r>
              <a:rPr i="1" lang="en">
                <a:solidFill>
                  <a:schemeClr val="dk1"/>
                </a:solidFill>
                <a:highlight>
                  <a:schemeClr val="lt1"/>
                </a:highlight>
              </a:rPr>
              <a:t>H: </a:t>
            </a:r>
            <a:r>
              <a:rPr lang="en">
                <a:solidFill>
                  <a:schemeClr val="dk1"/>
                </a:solidFill>
              </a:rPr>
              <a:t>: X → Y {0,1} 1} is some hypothesis class with finite VC dimension (</a:t>
            </a:r>
            <a:r>
              <a:rPr lang="en">
                <a:solidFill>
                  <a:srgbClr val="202122"/>
                </a:solidFill>
                <a:highlight>
                  <a:srgbClr val="FFFFFF"/>
                </a:highlight>
              </a:rPr>
              <a:t>measure of the capacity complexity, expressive power, richness, or flexibility of a set of functions that can be learned by a </a:t>
            </a:r>
            <a:r>
              <a:rPr lang="en">
                <a:solidFill>
                  <a:srgbClr val="202122"/>
                </a:solidFill>
              </a:rPr>
              <a:t>classification</a:t>
            </a:r>
            <a:r>
              <a:rPr lang="en">
                <a:solidFill>
                  <a:srgbClr val="202122"/>
                </a:solidFill>
                <a:highlight>
                  <a:srgbClr val="FFFFFF"/>
                </a:highlight>
              </a:rPr>
              <a:t> </a:t>
            </a:r>
            <a:r>
              <a:rPr lang="en">
                <a:solidFill>
                  <a:srgbClr val="202122"/>
                </a:solidFill>
              </a:rPr>
              <a:t>algorithm</a:t>
            </a:r>
            <a:r>
              <a:rPr lang="en">
                <a:solidFill>
                  <a:schemeClr val="dk1"/>
                </a:solidFill>
              </a:rPr>
              <a:t>).</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The Bayes Optimal Predictor</a:t>
            </a:r>
            <a:r>
              <a:rPr lang="en">
                <a:solidFill>
                  <a:schemeClr val="dk1"/>
                </a:solidFill>
              </a:rPr>
              <a: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Given any probability distribution </a:t>
            </a:r>
            <a:r>
              <a:rPr i="1" lang="en">
                <a:solidFill>
                  <a:schemeClr val="dk1"/>
                </a:solidFill>
              </a:rPr>
              <a:t>D</a:t>
            </a:r>
            <a:r>
              <a:rPr lang="en">
                <a:solidFill>
                  <a:schemeClr val="dk1"/>
                </a:solidFill>
              </a:rPr>
              <a:t> over </a:t>
            </a:r>
            <a:r>
              <a:rPr i="1" lang="en">
                <a:solidFill>
                  <a:schemeClr val="dk1"/>
                </a:solidFill>
              </a:rPr>
              <a:t>X</a:t>
            </a:r>
            <a:r>
              <a:rPr lang="en">
                <a:solidFill>
                  <a:schemeClr val="dk1"/>
                </a:solidFill>
              </a:rPr>
              <a:t> × {0, 1}, the best label predicting function from X to {0, 1} will be </a:t>
            </a:r>
            <a:r>
              <a:rPr i="1" lang="en">
                <a:solidFill>
                  <a:schemeClr val="dk1"/>
                </a:solidFill>
              </a:rPr>
              <a:t>h</a:t>
            </a:r>
            <a:r>
              <a:rPr baseline="30000" i="1" lang="en">
                <a:solidFill>
                  <a:schemeClr val="dk1"/>
                </a:solidFill>
              </a:rPr>
              <a:t>*  </a:t>
            </a:r>
            <a:r>
              <a:rPr i="1" lang="en">
                <a:solidFill>
                  <a:schemeClr val="dk1"/>
                </a:solidFill>
              </a:rPr>
              <a:t>= </a:t>
            </a:r>
            <a:endParaRPr>
              <a:solidFill>
                <a:schemeClr val="dk1"/>
              </a:solidFill>
            </a:endParaRPr>
          </a:p>
          <a:p>
            <a:pPr indent="0" lvl="0" marL="914400" rtl="0" algn="l">
              <a:spcBef>
                <a:spcPts val="0"/>
              </a:spcBef>
              <a:spcAft>
                <a:spcPts val="0"/>
              </a:spcAft>
              <a:buNone/>
            </a:pPr>
            <a:r>
              <a:rPr i="1" lang="en">
                <a:solidFill>
                  <a:schemeClr val="dk1"/>
                </a:solidFill>
              </a:rPr>
              <a:t>      </a:t>
            </a:r>
            <a:r>
              <a:rPr lang="en">
                <a:solidFill>
                  <a:schemeClr val="dk1"/>
                </a:solidFill>
              </a:rPr>
              <a:t>1 if P[y=1|x]≥1/2 </a:t>
            </a:r>
            <a:endParaRPr>
              <a:solidFill>
                <a:schemeClr val="dk1"/>
              </a:solidFill>
            </a:endParaRPr>
          </a:p>
          <a:p>
            <a:pPr indent="0" lvl="0" marL="914400" rtl="0" algn="l">
              <a:spcBef>
                <a:spcPts val="0"/>
              </a:spcBef>
              <a:spcAft>
                <a:spcPts val="0"/>
              </a:spcAft>
              <a:buNone/>
            </a:pPr>
            <a:r>
              <a:rPr lang="en">
                <a:solidFill>
                  <a:schemeClr val="dk1"/>
                </a:solidFill>
              </a:rPr>
              <a:t>      0     otherwise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Exist </a:t>
            </a:r>
            <a:r>
              <a:rPr i="1" lang="en">
                <a:solidFill>
                  <a:schemeClr val="dk1"/>
                </a:solidFill>
              </a:rPr>
              <a:t>h</a:t>
            </a:r>
            <a:r>
              <a:rPr baseline="30000" i="1" lang="en">
                <a:solidFill>
                  <a:schemeClr val="dk1"/>
                </a:solidFill>
              </a:rPr>
              <a:t>*</a:t>
            </a:r>
            <a:r>
              <a:rPr baseline="-25000" i="1" lang="en">
                <a:solidFill>
                  <a:schemeClr val="dk1"/>
                </a:solidFill>
              </a:rPr>
              <a:t>A</a:t>
            </a:r>
            <a:r>
              <a:rPr lang="en">
                <a:solidFill>
                  <a:schemeClr val="dk1"/>
                </a:solidFill>
              </a:rPr>
              <a:t>,</a:t>
            </a:r>
            <a:r>
              <a:rPr i="1" lang="en">
                <a:solidFill>
                  <a:schemeClr val="dk1"/>
                </a:solidFill>
              </a:rPr>
              <a:t> h</a:t>
            </a:r>
            <a:r>
              <a:rPr baseline="30000" i="1" lang="en">
                <a:solidFill>
                  <a:schemeClr val="dk1"/>
                </a:solidFill>
              </a:rPr>
              <a:t>*</a:t>
            </a:r>
            <a:r>
              <a:rPr baseline="-25000" i="1" lang="en">
                <a:solidFill>
                  <a:schemeClr val="dk1"/>
                </a:solidFill>
              </a:rPr>
              <a:t>B  </a:t>
            </a:r>
            <a:r>
              <a:rPr i="1" lang="en">
                <a:solidFill>
                  <a:schemeClr val="dk1"/>
                </a:solidFill>
              </a:rPr>
              <a:t> </a:t>
            </a:r>
            <a:r>
              <a:rPr lang="en">
                <a:solidFill>
                  <a:schemeClr val="dk1"/>
                </a:solidFill>
                <a:highlight>
                  <a:schemeClr val="lt1"/>
                </a:highlight>
              </a:rPr>
              <a:t>∈ </a:t>
            </a:r>
            <a:r>
              <a:rPr i="1" lang="en">
                <a:solidFill>
                  <a:schemeClr val="dk1"/>
                </a:solidFill>
                <a:highlight>
                  <a:schemeClr val="lt1"/>
                </a:highlight>
              </a:rPr>
              <a:t>H </a:t>
            </a:r>
            <a:r>
              <a:rPr lang="en">
                <a:solidFill>
                  <a:schemeClr val="dk1"/>
                </a:solidFill>
                <a:highlight>
                  <a:schemeClr val="lt1"/>
                </a:highlight>
              </a:rPr>
              <a:t> s.t. for any x, both groups y= </a:t>
            </a:r>
            <a:r>
              <a:rPr i="1" lang="en">
                <a:solidFill>
                  <a:schemeClr val="dk1"/>
                </a:solidFill>
              </a:rPr>
              <a:t>h</a:t>
            </a:r>
            <a:r>
              <a:rPr baseline="30000" i="1" lang="en">
                <a:solidFill>
                  <a:schemeClr val="dk1"/>
                </a:solidFill>
              </a:rPr>
              <a:t>*  </a:t>
            </a:r>
            <a:r>
              <a:rPr i="1" lang="en">
                <a:solidFill>
                  <a:schemeClr val="dk1"/>
                </a:solidFill>
              </a:rPr>
              <a:t>(x)  </a:t>
            </a:r>
            <a:r>
              <a:rPr lang="en">
                <a:solidFill>
                  <a:schemeClr val="dk1"/>
                </a:solidFill>
              </a:rPr>
              <a:t>with prob</a:t>
            </a:r>
            <a:r>
              <a:rPr i="1" lang="en">
                <a:solidFill>
                  <a:schemeClr val="dk1"/>
                </a:solidFill>
              </a:rPr>
              <a:t>  1-η</a:t>
            </a:r>
            <a:endParaRPr i="1">
              <a:solidFill>
                <a:schemeClr val="dk1"/>
              </a:solidFill>
            </a:endParaRPr>
          </a:p>
          <a:p>
            <a:pPr indent="0" lvl="0" marL="457200" rtl="0" algn="l">
              <a:spcBef>
                <a:spcPts val="0"/>
              </a:spcBef>
              <a:spcAft>
                <a:spcPts val="0"/>
              </a:spcAft>
              <a:buNone/>
            </a:pPr>
            <a:r>
              <a:rPr baseline="30000" i="1" lang="en">
                <a:solidFill>
                  <a:schemeClr val="dk1"/>
                </a:solidFill>
              </a:rPr>
              <a:t>								      </a:t>
            </a:r>
            <a:r>
              <a:rPr b="1" lang="en">
                <a:solidFill>
                  <a:schemeClr val="dk1"/>
                </a:solidFill>
                <a:highlight>
                  <a:schemeClr val="lt1"/>
                </a:highlight>
                <a:latin typeface="Roboto"/>
                <a:ea typeface="Roboto"/>
                <a:cs typeface="Roboto"/>
                <a:sym typeface="Roboto"/>
              </a:rPr>
              <a:t>¬</a:t>
            </a:r>
            <a:r>
              <a:rPr i="1" lang="en">
                <a:solidFill>
                  <a:schemeClr val="dk1"/>
                </a:solidFill>
                <a:highlight>
                  <a:schemeClr val="lt1"/>
                </a:highlight>
              </a:rPr>
              <a:t>h</a:t>
            </a:r>
            <a:r>
              <a:rPr baseline="30000" i="1" lang="en">
                <a:solidFill>
                  <a:schemeClr val="dk1"/>
                </a:solidFill>
              </a:rPr>
              <a:t>* </a:t>
            </a:r>
            <a:r>
              <a:rPr i="1" lang="en">
                <a:solidFill>
                  <a:schemeClr val="dk1"/>
                </a:solidFill>
              </a:rPr>
              <a:t>(x)  </a:t>
            </a:r>
            <a:r>
              <a:rPr lang="en">
                <a:solidFill>
                  <a:schemeClr val="dk1"/>
                </a:solidFill>
              </a:rPr>
              <a:t>with prob</a:t>
            </a:r>
            <a:r>
              <a:rPr i="1" lang="en">
                <a:solidFill>
                  <a:schemeClr val="dk1"/>
                </a:solidFill>
              </a:rPr>
              <a:t>   η      </a:t>
            </a:r>
            <a:r>
              <a:rPr b="1" i="1" lang="en">
                <a:solidFill>
                  <a:schemeClr val="dk1"/>
                </a:solidFill>
              </a:rPr>
              <a:t>η = intrinsic error rate of h</a:t>
            </a:r>
            <a:r>
              <a:rPr b="1" baseline="30000" i="1" lang="en">
                <a:solidFill>
                  <a:schemeClr val="dk1"/>
                </a:solidFill>
              </a:rPr>
              <a:t>*</a:t>
            </a:r>
            <a:endParaRPr b="1" i="1">
              <a:solidFill>
                <a:schemeClr val="dk1"/>
              </a:solidFill>
            </a:endParaRPr>
          </a:p>
        </p:txBody>
      </p:sp>
      <p:sp>
        <p:nvSpPr>
          <p:cNvPr id="736" name="Google Shape;736;p58"/>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8"/>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8"/>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8"/>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8"/>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8"/>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8"/>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8"/>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8"/>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8"/>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8"/>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8"/>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8"/>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8"/>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8"/>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8"/>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8"/>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8"/>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8"/>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8"/>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8"/>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8"/>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58"/>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759" name="Google Shape;759;p58"/>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8"/>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8"/>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8"/>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8"/>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8"/>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8"/>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8"/>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8"/>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8"/>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8"/>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8"/>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8"/>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8"/>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8"/>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8"/>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8"/>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8"/>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8"/>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1" name="Google Shape;781;p58"/>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782" name="Google Shape;782;p58"/>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783" name="Google Shape;783;p58"/>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784" name="Google Shape;784;p58"/>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8"/>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8"/>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8"/>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8"/>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789" name="Google Shape;789;p58"/>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790" name="Google Shape;790;p58"/>
          <p:cNvSpPr txBox="1"/>
          <p:nvPr/>
        </p:nvSpPr>
        <p:spPr>
          <a:xfrm>
            <a:off x="6618150" y="1607900"/>
            <a:ext cx="16968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i="1" lang="en" sz="1600">
                <a:solidFill>
                  <a:schemeClr val="dk1"/>
                </a:solidFill>
              </a:rPr>
              <a:t>η</a:t>
            </a:r>
            <a:r>
              <a:rPr b="1" i="1" lang="en" sz="1600">
                <a:solidFill>
                  <a:schemeClr val="dk1"/>
                </a:solidFill>
              </a:rPr>
              <a:t> &lt; 1/2</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 name="Shape 794"/>
        <p:cNvGrpSpPr/>
        <p:nvPr/>
      </p:nvGrpSpPr>
      <p:grpSpPr>
        <a:xfrm>
          <a:off x="0" y="0"/>
          <a:ext cx="0" cy="0"/>
          <a:chOff x="0" y="0"/>
          <a:chExt cx="0" cy="0"/>
        </a:xfrm>
      </p:grpSpPr>
      <p:sp>
        <p:nvSpPr>
          <p:cNvPr id="795" name="Google Shape;795;p59"/>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Random Classification Noise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796" name="Google Shape;796;p59"/>
          <p:cNvSpPr txBox="1"/>
          <p:nvPr/>
        </p:nvSpPr>
        <p:spPr>
          <a:xfrm>
            <a:off x="52800" y="465625"/>
            <a:ext cx="9038400" cy="1816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In the picture 25% error rate and these errors are uniformly spread.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We have data points and each one is independently labeled according to h* with probability ¾ and the opposite probability ¼.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Y is the true label. h* is not the true label and then you observe a noisy version. Y is the true label and h* is the best you can do given the features you have. </a:t>
            </a:r>
            <a:endParaRPr sz="18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latin typeface="Old Standard TT"/>
                <a:ea typeface="Old Standard TT"/>
                <a:cs typeface="Old Standard TT"/>
                <a:sym typeface="Old Standard TT"/>
              </a:rPr>
              <a:t> </a:t>
            </a:r>
            <a:endParaRPr/>
          </a:p>
        </p:txBody>
      </p:sp>
      <p:sp>
        <p:nvSpPr>
          <p:cNvPr id="797" name="Google Shape;797;p59"/>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9"/>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9"/>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9"/>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9"/>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9"/>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9"/>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9"/>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9"/>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9"/>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9"/>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9"/>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9"/>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9"/>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9"/>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9"/>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9"/>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9"/>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9"/>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9"/>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 name="Google Shape;819;p59"/>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820" name="Google Shape;820;p59"/>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9"/>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9"/>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9"/>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9"/>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9"/>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9"/>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9"/>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9"/>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9"/>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9"/>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9"/>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9"/>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9"/>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9"/>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9"/>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9"/>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9"/>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9"/>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9"/>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9"/>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9"/>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 name="Google Shape;842;p59"/>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843" name="Google Shape;843;p59"/>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844" name="Google Shape;844;p59"/>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845" name="Google Shape;845;p59"/>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9"/>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9"/>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9"/>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9"/>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850" name="Google Shape;850;p59"/>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851" name="Google Shape;851;p59"/>
          <p:cNvSpPr txBox="1"/>
          <p:nvPr/>
        </p:nvSpPr>
        <p:spPr>
          <a:xfrm>
            <a:off x="7082375" y="2058900"/>
            <a:ext cx="16968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i="1" lang="en" sz="1600">
                <a:solidFill>
                  <a:schemeClr val="dk1"/>
                </a:solidFill>
              </a:rPr>
              <a:t>η &lt; 1/2</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5" name="Shape 855"/>
        <p:cNvGrpSpPr/>
        <p:nvPr/>
      </p:nvGrpSpPr>
      <p:grpSpPr>
        <a:xfrm>
          <a:off x="0" y="0"/>
          <a:ext cx="0" cy="0"/>
          <a:chOff x="0" y="0"/>
          <a:chExt cx="0" cy="0"/>
        </a:xfrm>
      </p:grpSpPr>
      <p:sp>
        <p:nvSpPr>
          <p:cNvPr id="856" name="Google Shape;856;p60"/>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Random Classification Noise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857" name="Google Shape;857;p60"/>
          <p:cNvSpPr txBox="1"/>
          <p:nvPr/>
        </p:nvSpPr>
        <p:spPr>
          <a:xfrm>
            <a:off x="52800" y="465625"/>
            <a:ext cx="9038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t>For both groups, Pr</a:t>
            </a:r>
            <a:r>
              <a:rPr baseline="-25000" lang="en" sz="1800"/>
              <a:t>X </a:t>
            </a:r>
            <a:r>
              <a:rPr lang="en" sz="1800"/>
              <a:t>[</a:t>
            </a:r>
            <a:r>
              <a:rPr i="1" lang="en" sz="1800">
                <a:solidFill>
                  <a:schemeClr val="dk1"/>
                </a:solidFill>
              </a:rPr>
              <a:t>h</a:t>
            </a:r>
            <a:r>
              <a:rPr baseline="30000" i="1" lang="en" sz="1800">
                <a:solidFill>
                  <a:schemeClr val="dk1"/>
                </a:solidFill>
              </a:rPr>
              <a:t>*</a:t>
            </a:r>
            <a:r>
              <a:rPr lang="en" sz="1800">
                <a:solidFill>
                  <a:schemeClr val="dk1"/>
                </a:solidFill>
              </a:rPr>
              <a:t>(x) = +]= p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The fraction of examples the classifiers says is + is the same for both groups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p fraction of points above the line and 1-p fraction below the line. </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Bayes Optimal Classifier satisfies </a:t>
            </a:r>
            <a:r>
              <a:rPr b="1" lang="en" sz="1800">
                <a:solidFill>
                  <a:schemeClr val="dk1"/>
                </a:solidFill>
              </a:rPr>
              <a:t>demographic parity</a:t>
            </a:r>
            <a:endParaRPr b="1" sz="1800">
              <a:solidFill>
                <a:schemeClr val="dk1"/>
              </a:solidFill>
            </a:endParaRPr>
          </a:p>
        </p:txBody>
      </p:sp>
      <p:sp>
        <p:nvSpPr>
          <p:cNvPr id="858" name="Google Shape;858;p60"/>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0"/>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0"/>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0"/>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0"/>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0"/>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0"/>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0"/>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0"/>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0"/>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0"/>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0"/>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0"/>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0"/>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0"/>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0"/>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0"/>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0"/>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0"/>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0"/>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0"/>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0"/>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60"/>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881" name="Google Shape;881;p60"/>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0"/>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0"/>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0"/>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0"/>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0"/>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0"/>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0"/>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0"/>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0"/>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0"/>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0"/>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0"/>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0"/>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0"/>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0"/>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0"/>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0"/>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0"/>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0"/>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0"/>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0"/>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 name="Google Shape;903;p60"/>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904" name="Google Shape;904;p60"/>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905" name="Google Shape;905;p60"/>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906" name="Google Shape;906;p60"/>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0"/>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0"/>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0"/>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0"/>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911" name="Google Shape;911;p60"/>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912" name="Google Shape;912;p60"/>
          <p:cNvSpPr txBox="1"/>
          <p:nvPr/>
        </p:nvSpPr>
        <p:spPr>
          <a:xfrm>
            <a:off x="106600" y="3440475"/>
            <a:ext cx="66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a:t>
            </a:r>
            <a:r>
              <a:rPr lang="en" sz="1600"/>
              <a:t>p</a:t>
            </a:r>
            <a:endParaRPr sz="1600"/>
          </a:p>
        </p:txBody>
      </p:sp>
      <p:sp>
        <p:nvSpPr>
          <p:cNvPr id="913" name="Google Shape;913;p60"/>
          <p:cNvSpPr txBox="1"/>
          <p:nvPr/>
        </p:nvSpPr>
        <p:spPr>
          <a:xfrm>
            <a:off x="2273050" y="237896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
        <p:nvSpPr>
          <p:cNvPr id="914" name="Google Shape;914;p60"/>
          <p:cNvSpPr txBox="1"/>
          <p:nvPr/>
        </p:nvSpPr>
        <p:spPr>
          <a:xfrm>
            <a:off x="5561025" y="3075125"/>
            <a:ext cx="76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r>
              <a:rPr lang="en" sz="1600"/>
              <a:t>p</a:t>
            </a:r>
            <a:endParaRPr sz="1600"/>
          </a:p>
        </p:txBody>
      </p:sp>
      <p:sp>
        <p:nvSpPr>
          <p:cNvPr id="915" name="Google Shape;915;p60"/>
          <p:cNvSpPr txBox="1"/>
          <p:nvPr/>
        </p:nvSpPr>
        <p:spPr>
          <a:xfrm>
            <a:off x="7915425" y="26114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9" name="Shape 919"/>
        <p:cNvGrpSpPr/>
        <p:nvPr/>
      </p:nvGrpSpPr>
      <p:grpSpPr>
        <a:xfrm>
          <a:off x="0" y="0"/>
          <a:ext cx="0" cy="0"/>
          <a:chOff x="0" y="0"/>
          <a:chExt cx="0" cy="0"/>
        </a:xfrm>
      </p:grpSpPr>
      <p:sp>
        <p:nvSpPr>
          <p:cNvPr id="920" name="Google Shape;920;p61"/>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Random Classification Noise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921" name="Google Shape;921;p61"/>
          <p:cNvSpPr txBox="1"/>
          <p:nvPr/>
        </p:nvSpPr>
        <p:spPr>
          <a:xfrm>
            <a:off x="52800" y="465625"/>
            <a:ext cx="9038400" cy="14421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lang="en" sz="1900">
                <a:solidFill>
                  <a:schemeClr val="dk1"/>
                </a:solidFill>
              </a:rPr>
              <a:t> </a:t>
            </a:r>
            <a:r>
              <a:rPr i="1" lang="en" sz="1900">
                <a:solidFill>
                  <a:schemeClr val="dk1"/>
                </a:solidFill>
              </a:rPr>
              <a:t>h</a:t>
            </a:r>
            <a:r>
              <a:rPr baseline="30000" i="1" lang="en" sz="1900">
                <a:solidFill>
                  <a:schemeClr val="dk1"/>
                </a:solidFill>
              </a:rPr>
              <a:t>*</a:t>
            </a:r>
            <a:r>
              <a:rPr baseline="-25000" i="1" lang="en" sz="1900">
                <a:solidFill>
                  <a:schemeClr val="dk1"/>
                </a:solidFill>
              </a:rPr>
              <a:t>A</a:t>
            </a:r>
            <a:r>
              <a:rPr lang="en" sz="1900">
                <a:solidFill>
                  <a:schemeClr val="dk1"/>
                </a:solidFill>
              </a:rPr>
              <a:t>,</a:t>
            </a:r>
            <a:r>
              <a:rPr i="1" lang="en" sz="1900">
                <a:solidFill>
                  <a:schemeClr val="dk1"/>
                </a:solidFill>
              </a:rPr>
              <a:t> h</a:t>
            </a:r>
            <a:r>
              <a:rPr baseline="30000" i="1" lang="en" sz="1900">
                <a:solidFill>
                  <a:schemeClr val="dk1"/>
                </a:solidFill>
              </a:rPr>
              <a:t>*</a:t>
            </a:r>
            <a:r>
              <a:rPr baseline="-25000" i="1" lang="en" sz="1900">
                <a:solidFill>
                  <a:schemeClr val="dk1"/>
                </a:solidFill>
              </a:rPr>
              <a:t>B  </a:t>
            </a:r>
            <a:r>
              <a:rPr i="1" lang="en" sz="1900">
                <a:solidFill>
                  <a:schemeClr val="dk1"/>
                </a:solidFill>
              </a:rPr>
              <a:t> </a:t>
            </a:r>
            <a:r>
              <a:rPr lang="en" sz="1900">
                <a:solidFill>
                  <a:schemeClr val="dk1"/>
                </a:solidFill>
              </a:rPr>
              <a:t>are also calibrated </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Pr(y = +/-| </a:t>
            </a:r>
            <a:r>
              <a:rPr i="1" lang="en" sz="1900">
                <a:solidFill>
                  <a:schemeClr val="dk1"/>
                </a:solidFill>
              </a:rPr>
              <a:t>h</a:t>
            </a:r>
            <a:r>
              <a:rPr baseline="30000" i="1" lang="en" sz="1900">
                <a:solidFill>
                  <a:schemeClr val="dk1"/>
                </a:solidFill>
              </a:rPr>
              <a:t>* </a:t>
            </a:r>
            <a:r>
              <a:rPr i="1" lang="en" sz="1900">
                <a:solidFill>
                  <a:schemeClr val="dk1"/>
                </a:solidFill>
              </a:rPr>
              <a:t>= </a:t>
            </a:r>
            <a:r>
              <a:rPr lang="en" sz="1900">
                <a:solidFill>
                  <a:schemeClr val="dk1"/>
                </a:solidFill>
              </a:rPr>
              <a:t> +/-) = 1-</a:t>
            </a:r>
            <a:r>
              <a:rPr i="1" lang="en" sz="1900">
                <a:solidFill>
                  <a:schemeClr val="dk1"/>
                </a:solidFill>
              </a:rPr>
              <a:t>η</a:t>
            </a:r>
            <a:endParaRPr sz="1900">
              <a:solidFill>
                <a:schemeClr val="dk1"/>
              </a:solidFill>
            </a:endParaRPr>
          </a:p>
          <a:p>
            <a:pPr indent="-349250" lvl="1" marL="914400" rtl="0" algn="l">
              <a:lnSpc>
                <a:spcPct val="115000"/>
              </a:lnSpc>
              <a:spcBef>
                <a:spcPts val="0"/>
              </a:spcBef>
              <a:spcAft>
                <a:spcPts val="0"/>
              </a:spcAft>
              <a:buClr>
                <a:schemeClr val="dk1"/>
              </a:buClr>
              <a:buSzPts val="1900"/>
              <a:buChar char="○"/>
            </a:pPr>
            <a:r>
              <a:rPr lang="en" sz="1900">
                <a:solidFill>
                  <a:schemeClr val="dk1"/>
                </a:solidFill>
              </a:rPr>
              <a:t>For both groups given you are above the line the probability you are positive/negative is 1-</a:t>
            </a:r>
            <a:r>
              <a:rPr i="1" lang="en" sz="1900">
                <a:solidFill>
                  <a:schemeClr val="dk1"/>
                </a:solidFill>
              </a:rPr>
              <a:t>η</a:t>
            </a:r>
            <a:endParaRPr sz="1900">
              <a:solidFill>
                <a:schemeClr val="dk1"/>
              </a:solidFill>
            </a:endParaRPr>
          </a:p>
        </p:txBody>
      </p:sp>
      <p:sp>
        <p:nvSpPr>
          <p:cNvPr id="922" name="Google Shape;922;p61"/>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1"/>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1"/>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1"/>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1"/>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1"/>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1"/>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1"/>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1"/>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1"/>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1"/>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1"/>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1"/>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1"/>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1"/>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1"/>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1"/>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1"/>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1"/>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4" name="Google Shape;944;p61"/>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945" name="Google Shape;945;p61"/>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1"/>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1"/>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1"/>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1"/>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1"/>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1"/>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1"/>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1"/>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1"/>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1"/>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1"/>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1"/>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1"/>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1"/>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1"/>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1"/>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1"/>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1"/>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1"/>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1"/>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 name="Google Shape;967;p61"/>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968" name="Google Shape;968;p61"/>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969" name="Google Shape;969;p61"/>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970" name="Google Shape;970;p61"/>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975" name="Google Shape;975;p61"/>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976" name="Google Shape;976;p61"/>
          <p:cNvSpPr txBox="1"/>
          <p:nvPr/>
        </p:nvSpPr>
        <p:spPr>
          <a:xfrm>
            <a:off x="362000" y="34404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a:t>
            </a:r>
            <a:r>
              <a:rPr lang="en" sz="1600"/>
              <a:t>p</a:t>
            </a:r>
            <a:endParaRPr sz="1600"/>
          </a:p>
        </p:txBody>
      </p:sp>
      <p:sp>
        <p:nvSpPr>
          <p:cNvPr id="977" name="Google Shape;977;p61"/>
          <p:cNvSpPr txBox="1"/>
          <p:nvPr/>
        </p:nvSpPr>
        <p:spPr>
          <a:xfrm>
            <a:off x="2273050" y="237896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
        <p:nvSpPr>
          <p:cNvPr id="978" name="Google Shape;978;p61"/>
          <p:cNvSpPr txBox="1"/>
          <p:nvPr/>
        </p:nvSpPr>
        <p:spPr>
          <a:xfrm>
            <a:off x="5463300" y="3075125"/>
            <a:ext cx="85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r>
              <a:rPr lang="en" sz="1600"/>
              <a:t>p</a:t>
            </a:r>
            <a:endParaRPr sz="1600"/>
          </a:p>
        </p:txBody>
      </p:sp>
      <p:sp>
        <p:nvSpPr>
          <p:cNvPr id="979" name="Google Shape;979;p61"/>
          <p:cNvSpPr txBox="1"/>
          <p:nvPr/>
        </p:nvSpPr>
        <p:spPr>
          <a:xfrm>
            <a:off x="7915425" y="26114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Two Pictures of Scientific Rationality</a:t>
            </a:r>
            <a:endParaRPr sz="3000"/>
          </a:p>
          <a:p>
            <a:pPr indent="0" lvl="0" marL="0" rtl="0" algn="l">
              <a:spcBef>
                <a:spcPts val="0"/>
              </a:spcBef>
              <a:spcAft>
                <a:spcPts val="0"/>
              </a:spcAft>
              <a:buNone/>
            </a:pPr>
            <a:r>
              <a:t/>
            </a:r>
            <a:endParaRPr/>
          </a:p>
        </p:txBody>
      </p:sp>
      <p:cxnSp>
        <p:nvCxnSpPr>
          <p:cNvPr id="82" name="Google Shape;82;p17"/>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sp>
        <p:nvSpPr>
          <p:cNvPr id="83" name="Google Shape;83;p17"/>
          <p:cNvSpPr txBox="1"/>
          <p:nvPr>
            <p:ph idx="4294967295" type="body"/>
          </p:nvPr>
        </p:nvSpPr>
        <p:spPr>
          <a:xfrm>
            <a:off x="2665500" y="1106000"/>
            <a:ext cx="6166800" cy="3861300"/>
          </a:xfrm>
          <a:prstGeom prst="rect">
            <a:avLst/>
          </a:prstGeom>
        </p:spPr>
        <p:txBody>
          <a:bodyPr anchorCtr="0" anchor="t" bIns="91425" lIns="91425" spcFirstLastPara="1" rIns="91425" wrap="square" tIns="91425">
            <a:normAutofit fontScale="55000" lnSpcReduction="10000"/>
          </a:bodyPr>
          <a:lstStyle/>
          <a:p>
            <a:pPr indent="0" lvl="0" marL="0" rtl="0" algn="l">
              <a:lnSpc>
                <a:spcPct val="100000"/>
              </a:lnSpc>
              <a:spcBef>
                <a:spcPts val="0"/>
              </a:spcBef>
              <a:spcAft>
                <a:spcPts val="0"/>
              </a:spcAft>
              <a:buNone/>
            </a:pPr>
            <a:r>
              <a:rPr lang="en" sz="2850">
                <a:solidFill>
                  <a:srgbClr val="000000"/>
                </a:solidFill>
              </a:rPr>
              <a:t>This picture of scientific rationality arises also from the tradition of African American sociologists who wielded the statistical techniques of their time in the service of social justice. </a:t>
            </a:r>
            <a:endParaRPr sz="2850">
              <a:solidFill>
                <a:srgbClr val="000000"/>
              </a:solidFill>
            </a:endParaRPr>
          </a:p>
          <a:p>
            <a:pPr indent="0" lvl="0" marL="0" rtl="0" algn="l">
              <a:lnSpc>
                <a:spcPct val="100000"/>
              </a:lnSpc>
              <a:spcBef>
                <a:spcPts val="0"/>
              </a:spcBef>
              <a:spcAft>
                <a:spcPts val="0"/>
              </a:spcAft>
              <a:buNone/>
            </a:pPr>
            <a:br>
              <a:rPr lang="en" sz="2850">
                <a:solidFill>
                  <a:srgbClr val="000000"/>
                </a:solidFill>
              </a:rPr>
            </a:br>
            <a:r>
              <a:rPr lang="en" sz="2850">
                <a:solidFill>
                  <a:srgbClr val="000000"/>
                </a:solidFill>
              </a:rPr>
              <a:t>Early work in this tradition includes Cooper's (1892) A Voice from the South; Crummell's (1883) “A Defense of the Negro Race in America”; Fortune's (1884) Black and White: Land, Labor, and Politics in the South; Ida B. Wells-Barnett's (1895) antilynching work The Red Record (1895); and Dubois’ pioneering (1899) The Philadelphia Negro: A Social Study. Twentieth century landmarks include Work’s (1913) Negro Criminality in the South and the sociological work of Charles Johnson, and Edward Frazier.</a:t>
            </a:r>
            <a:endParaRPr sz="2850">
              <a:solidFill>
                <a:srgbClr val="000000"/>
              </a:solidFill>
            </a:endParaRPr>
          </a:p>
          <a:p>
            <a:pPr indent="0" lvl="0" marL="0" rtl="0" algn="l">
              <a:lnSpc>
                <a:spcPct val="10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9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t/>
            </a:r>
            <a:endParaRPr sz="19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t/>
            </a:r>
            <a:endParaRPr sz="24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rPr lang="en" sz="2400">
                <a:solidFill>
                  <a:schemeClr val="accent5"/>
                </a:solidFill>
                <a:latin typeface="Arial"/>
                <a:ea typeface="Arial"/>
                <a:cs typeface="Arial"/>
                <a:sym typeface="Arial"/>
              </a:rPr>
              <a:t> </a:t>
            </a:r>
            <a:endParaRPr sz="2400">
              <a:solidFill>
                <a:schemeClr val="accent5"/>
              </a:solidFill>
              <a:latin typeface="Arial"/>
              <a:ea typeface="Arial"/>
              <a:cs typeface="Arial"/>
              <a:sym typeface="Arial"/>
            </a:endParaRPr>
          </a:p>
          <a:p>
            <a:pPr indent="0" lvl="0" marL="0" rtl="0" algn="l">
              <a:spcBef>
                <a:spcPts val="0"/>
              </a:spcBef>
              <a:spcAft>
                <a:spcPts val="1200"/>
              </a:spcAft>
              <a:buNone/>
            </a:pPr>
            <a:r>
              <a:t/>
            </a:r>
            <a:endParaRPr sz="1400"/>
          </a:p>
        </p:txBody>
      </p:sp>
      <p:pic>
        <p:nvPicPr>
          <p:cNvPr id="84" name="Google Shape;84;p17"/>
          <p:cNvPicPr preferRelativeResize="0"/>
          <p:nvPr/>
        </p:nvPicPr>
        <p:blipFill>
          <a:blip r:embed="rId3">
            <a:alphaModFix/>
          </a:blip>
          <a:stretch>
            <a:fillRect/>
          </a:stretch>
        </p:blipFill>
        <p:spPr>
          <a:xfrm>
            <a:off x="161225" y="1106000"/>
            <a:ext cx="2427350" cy="272110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3" name="Shape 983"/>
        <p:cNvGrpSpPr/>
        <p:nvPr/>
      </p:nvGrpSpPr>
      <p:grpSpPr>
        <a:xfrm>
          <a:off x="0" y="0"/>
          <a:ext cx="0" cy="0"/>
          <a:chOff x="0" y="0"/>
          <a:chExt cx="0" cy="0"/>
        </a:xfrm>
      </p:grpSpPr>
      <p:sp>
        <p:nvSpPr>
          <p:cNvPr id="984" name="Google Shape;984;p62"/>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313131"/>
                </a:solidFill>
              </a:rPr>
              <a:t>Random Classification Noise </a:t>
            </a:r>
            <a:endParaRPr b="1">
              <a:highlight>
                <a:srgbClr val="F3F3F3"/>
              </a:highlight>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985" name="Google Shape;985;p62"/>
          <p:cNvSpPr txBox="1"/>
          <p:nvPr/>
        </p:nvSpPr>
        <p:spPr>
          <a:xfrm>
            <a:off x="52800" y="465625"/>
            <a:ext cx="9038400" cy="2239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i="1" lang="en" sz="1500">
                <a:solidFill>
                  <a:schemeClr val="dk1"/>
                </a:solidFill>
              </a:rPr>
              <a:t>h</a:t>
            </a:r>
            <a:r>
              <a:rPr baseline="30000" i="1" lang="en" sz="1500">
                <a:solidFill>
                  <a:schemeClr val="dk1"/>
                </a:solidFill>
              </a:rPr>
              <a:t>*</a:t>
            </a:r>
            <a:r>
              <a:rPr baseline="-25000" i="1" lang="en" sz="1500">
                <a:solidFill>
                  <a:schemeClr val="dk1"/>
                </a:solidFill>
              </a:rPr>
              <a:t>A</a:t>
            </a:r>
            <a:r>
              <a:rPr lang="en" sz="1500">
                <a:solidFill>
                  <a:schemeClr val="dk1"/>
                </a:solidFill>
              </a:rPr>
              <a:t>,</a:t>
            </a:r>
            <a:r>
              <a:rPr i="1" lang="en" sz="1500">
                <a:solidFill>
                  <a:schemeClr val="dk1"/>
                </a:solidFill>
              </a:rPr>
              <a:t> h</a:t>
            </a:r>
            <a:r>
              <a:rPr baseline="30000" i="1" lang="en" sz="1500">
                <a:solidFill>
                  <a:schemeClr val="dk1"/>
                </a:solidFill>
              </a:rPr>
              <a:t>*</a:t>
            </a:r>
            <a:r>
              <a:rPr baseline="-25000" i="1" lang="en" sz="1500">
                <a:solidFill>
                  <a:schemeClr val="dk1"/>
                </a:solidFill>
              </a:rPr>
              <a:t>B    </a:t>
            </a:r>
            <a:r>
              <a:rPr lang="en" sz="1500">
                <a:solidFill>
                  <a:schemeClr val="dk1"/>
                </a:solidFill>
              </a:rPr>
              <a:t>also satisfies equalized odds and equality of opportunity </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Pr(</a:t>
            </a:r>
            <a:r>
              <a:rPr i="1" lang="en" sz="1500">
                <a:solidFill>
                  <a:schemeClr val="dk1"/>
                </a:solidFill>
              </a:rPr>
              <a:t>h</a:t>
            </a:r>
            <a:r>
              <a:rPr baseline="30000" i="1" lang="en" sz="1500">
                <a:solidFill>
                  <a:schemeClr val="dk1"/>
                </a:solidFill>
              </a:rPr>
              <a:t>*</a:t>
            </a:r>
            <a:r>
              <a:rPr lang="en" sz="1500">
                <a:solidFill>
                  <a:schemeClr val="dk1"/>
                </a:solidFill>
              </a:rPr>
              <a:t> = +/-| </a:t>
            </a:r>
            <a:r>
              <a:rPr i="1" lang="en" sz="1500">
                <a:solidFill>
                  <a:schemeClr val="dk1"/>
                </a:solidFill>
              </a:rPr>
              <a:t>y</a:t>
            </a:r>
            <a:r>
              <a:rPr baseline="30000" i="1" lang="en" sz="1500">
                <a:solidFill>
                  <a:schemeClr val="dk1"/>
                </a:solidFill>
              </a:rPr>
              <a:t> </a:t>
            </a:r>
            <a:r>
              <a:rPr i="1" lang="en" sz="1500">
                <a:solidFill>
                  <a:schemeClr val="dk1"/>
                </a:solidFill>
              </a:rPr>
              <a:t>= </a:t>
            </a:r>
            <a:r>
              <a:rPr lang="en" sz="1500">
                <a:solidFill>
                  <a:schemeClr val="dk1"/>
                </a:solidFill>
              </a:rPr>
              <a:t> +/-)  =  (1-</a:t>
            </a:r>
            <a:r>
              <a:rPr i="1" lang="en" sz="1500">
                <a:solidFill>
                  <a:schemeClr val="dk1"/>
                </a:solidFill>
              </a:rPr>
              <a:t>η</a:t>
            </a:r>
            <a:r>
              <a:rPr lang="en" sz="1500">
                <a:solidFill>
                  <a:schemeClr val="dk1"/>
                </a:solidFill>
              </a:rPr>
              <a:t>)p/(1-η)p+η(1-p)</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Given that you are + what is the probability you are above the line. That is what fraction of blue + are above the line.</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Using Bayes Rule the probability you are above the line given you are blue is equal to </a:t>
            </a:r>
            <a:r>
              <a:rPr lang="en" sz="1500">
                <a:solidFill>
                  <a:srgbClr val="0000FF"/>
                </a:solidFill>
              </a:rPr>
              <a:t>probability you blue given you are above the line </a:t>
            </a:r>
            <a:r>
              <a:rPr lang="en" sz="1500">
                <a:solidFill>
                  <a:schemeClr val="dk1"/>
                </a:solidFill>
              </a:rPr>
              <a:t>(1-η) multiplied by </a:t>
            </a:r>
            <a:r>
              <a:rPr lang="en" sz="1500">
                <a:solidFill>
                  <a:srgbClr val="FF0000"/>
                </a:solidFill>
              </a:rPr>
              <a:t>probability above the line (p) </a:t>
            </a:r>
            <a:r>
              <a:rPr lang="en" sz="1500">
                <a:solidFill>
                  <a:schemeClr val="dk1"/>
                </a:solidFill>
              </a:rPr>
              <a:t>divided by the overall base rate which is </a:t>
            </a:r>
            <a:r>
              <a:rPr lang="en" sz="1500">
                <a:solidFill>
                  <a:srgbClr val="0000FF"/>
                </a:solidFill>
              </a:rPr>
              <a:t>probability of being blue</a:t>
            </a:r>
            <a:r>
              <a:rPr lang="en" sz="1500">
                <a:solidFill>
                  <a:schemeClr val="dk1"/>
                </a:solidFill>
              </a:rPr>
              <a:t> which is p above the line multiplied by (1-η) blues above the line + 1-p multiplied by η blues below the line. </a:t>
            </a:r>
            <a:endParaRPr sz="1500">
              <a:solidFill>
                <a:schemeClr val="dk1"/>
              </a:solidFill>
            </a:endParaRPr>
          </a:p>
        </p:txBody>
      </p:sp>
      <p:sp>
        <p:nvSpPr>
          <p:cNvPr id="986" name="Google Shape;986;p62"/>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2"/>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2"/>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2"/>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2"/>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2"/>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2"/>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2"/>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2"/>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2"/>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2"/>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2"/>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2"/>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2"/>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2"/>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2"/>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2"/>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2"/>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2"/>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8" name="Google Shape;1008;p62"/>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009" name="Google Shape;1009;p62"/>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2"/>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2"/>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2"/>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2"/>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2"/>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2"/>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2"/>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2"/>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2"/>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2"/>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2"/>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2"/>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2"/>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2"/>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2"/>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2"/>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2"/>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1" name="Google Shape;1031;p62"/>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032" name="Google Shape;1032;p62"/>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033" name="Google Shape;1033;p62"/>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034" name="Google Shape;1034;p62"/>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2"/>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2"/>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2"/>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2"/>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1039" name="Google Shape;1039;p62"/>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1040" name="Google Shape;1040;p62"/>
          <p:cNvSpPr txBox="1"/>
          <p:nvPr/>
        </p:nvSpPr>
        <p:spPr>
          <a:xfrm>
            <a:off x="362000" y="34404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a:t>
            </a:r>
            <a:r>
              <a:rPr lang="en" sz="1600"/>
              <a:t>p</a:t>
            </a:r>
            <a:endParaRPr sz="1600"/>
          </a:p>
        </p:txBody>
      </p:sp>
      <p:sp>
        <p:nvSpPr>
          <p:cNvPr id="1041" name="Google Shape;1041;p62"/>
          <p:cNvSpPr txBox="1"/>
          <p:nvPr/>
        </p:nvSpPr>
        <p:spPr>
          <a:xfrm>
            <a:off x="2998500" y="30269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
        <p:nvSpPr>
          <p:cNvPr id="1042" name="Google Shape;1042;p62"/>
          <p:cNvSpPr txBox="1"/>
          <p:nvPr/>
        </p:nvSpPr>
        <p:spPr>
          <a:xfrm>
            <a:off x="5364800" y="3075125"/>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r>
              <a:rPr lang="en" sz="1600"/>
              <a:t>p</a:t>
            </a:r>
            <a:endParaRPr sz="1600"/>
          </a:p>
        </p:txBody>
      </p:sp>
      <p:sp>
        <p:nvSpPr>
          <p:cNvPr id="1043" name="Google Shape;1043;p62"/>
          <p:cNvSpPr txBox="1"/>
          <p:nvPr/>
        </p:nvSpPr>
        <p:spPr>
          <a:xfrm>
            <a:off x="7915425" y="26114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7" name="Shape 1047"/>
        <p:cNvGrpSpPr/>
        <p:nvPr/>
      </p:nvGrpSpPr>
      <p:grpSpPr>
        <a:xfrm>
          <a:off x="0" y="0"/>
          <a:ext cx="0" cy="0"/>
          <a:chOff x="0" y="0"/>
          <a:chExt cx="0" cy="0"/>
        </a:xfrm>
      </p:grpSpPr>
      <p:sp>
        <p:nvSpPr>
          <p:cNvPr id="1048" name="Google Shape;1048;p63"/>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highlight>
                  <a:schemeClr val="lt1"/>
                </a:highlight>
              </a:rPr>
              <a:t>Under-representation Bias: Just ERM</a:t>
            </a:r>
            <a:endParaRPr sz="3800">
              <a:highlight>
                <a:schemeClr val="lt1"/>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1049" name="Google Shape;1049;p63"/>
          <p:cNvSpPr txBox="1"/>
          <p:nvPr/>
        </p:nvSpPr>
        <p:spPr>
          <a:xfrm>
            <a:off x="52800" y="465625"/>
            <a:ext cx="9038400" cy="1262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highlight>
                  <a:schemeClr val="lt1"/>
                </a:highlight>
              </a:rPr>
              <a:t>[</a:t>
            </a:r>
            <a:r>
              <a:rPr lang="en" sz="1800">
                <a:solidFill>
                  <a:schemeClr val="dk1"/>
                </a:solidFill>
                <a:highlight>
                  <a:schemeClr val="lt1"/>
                </a:highlight>
              </a:rPr>
              <a:t>β</a:t>
            </a:r>
            <a:r>
              <a:rPr baseline="-25000" lang="en" sz="1800">
                <a:solidFill>
                  <a:schemeClr val="dk1"/>
                </a:solidFill>
                <a:highlight>
                  <a:schemeClr val="lt1"/>
                </a:highlight>
              </a:rPr>
              <a:t>neg  </a:t>
            </a:r>
            <a:r>
              <a:rPr lang="en" sz="1800">
                <a:solidFill>
                  <a:schemeClr val="dk1"/>
                </a:solidFill>
                <a:highlight>
                  <a:schemeClr val="lt1"/>
                </a:highlight>
              </a:rPr>
              <a:t>= 1 (group B negatives all show up) and reducing β</a:t>
            </a:r>
            <a:r>
              <a:rPr baseline="-25000" lang="en" sz="1800">
                <a:solidFill>
                  <a:schemeClr val="dk1"/>
                </a:solidFill>
                <a:highlight>
                  <a:schemeClr val="lt1"/>
                </a:highlight>
              </a:rPr>
              <a:t>pos</a:t>
            </a:r>
            <a:r>
              <a:rPr lang="en" sz="1800">
                <a:solidFill>
                  <a:schemeClr val="dk1"/>
                </a:solidFill>
                <a:highlight>
                  <a:schemeClr val="lt1"/>
                </a:highlight>
              </a:rPr>
              <a:t> from 1 down to 0]</a:t>
            </a:r>
            <a:endParaRPr sz="1800">
              <a:solidFill>
                <a:schemeClr val="dk1"/>
              </a:solidFill>
              <a:highlight>
                <a:schemeClr val="lt1"/>
              </a:highlight>
            </a:endParaRPr>
          </a:p>
          <a:p>
            <a:pPr indent="-342900" lvl="0" marL="457200" rtl="0" algn="l">
              <a:spcBef>
                <a:spcPts val="0"/>
              </a:spcBef>
              <a:spcAft>
                <a:spcPts val="0"/>
              </a:spcAft>
              <a:buClr>
                <a:schemeClr val="dk1"/>
              </a:buClr>
              <a:buSzPts val="1800"/>
              <a:buChar char="●"/>
            </a:pPr>
            <a:r>
              <a:rPr lang="en" sz="1800">
                <a:solidFill>
                  <a:schemeClr val="dk1"/>
                </a:solidFill>
                <a:highlight>
                  <a:schemeClr val="lt1"/>
                </a:highlight>
              </a:rPr>
              <a:t>ERM by itself will produce </a:t>
            </a:r>
            <a:r>
              <a:rPr i="1" lang="en" sz="1800">
                <a:solidFill>
                  <a:schemeClr val="dk1"/>
                </a:solidFill>
              </a:rPr>
              <a:t>h</a:t>
            </a:r>
            <a:r>
              <a:rPr baseline="30000" i="1" lang="en" sz="1800">
                <a:solidFill>
                  <a:schemeClr val="dk1"/>
                </a:solidFill>
              </a:rPr>
              <a:t>*</a:t>
            </a:r>
            <a:r>
              <a:rPr baseline="-25000" i="1" lang="en" sz="1800">
                <a:solidFill>
                  <a:schemeClr val="dk1"/>
                </a:solidFill>
              </a:rPr>
              <a:t>A</a:t>
            </a:r>
            <a:r>
              <a:rPr lang="en" sz="1800">
                <a:solidFill>
                  <a:schemeClr val="dk1"/>
                </a:solidFill>
              </a:rPr>
              <a:t>,</a:t>
            </a:r>
            <a:r>
              <a:rPr i="1" lang="en" sz="1800">
                <a:solidFill>
                  <a:schemeClr val="dk1"/>
                </a:solidFill>
              </a:rPr>
              <a:t> h</a:t>
            </a:r>
            <a:r>
              <a:rPr baseline="30000" i="1" lang="en" sz="1800">
                <a:solidFill>
                  <a:schemeClr val="dk1"/>
                </a:solidFill>
              </a:rPr>
              <a:t>*</a:t>
            </a:r>
            <a:r>
              <a:rPr baseline="-25000" i="1" lang="en" sz="1800">
                <a:solidFill>
                  <a:schemeClr val="dk1"/>
                </a:solidFill>
              </a:rPr>
              <a:t>B  </a:t>
            </a:r>
            <a:r>
              <a:rPr i="1" lang="en" sz="1800">
                <a:solidFill>
                  <a:schemeClr val="dk1"/>
                </a:solidFill>
              </a:rPr>
              <a:t> </a:t>
            </a:r>
            <a:r>
              <a:rPr lang="en" sz="1800">
                <a:solidFill>
                  <a:schemeClr val="dk1"/>
                </a:solidFill>
              </a:rPr>
              <a:t>until </a:t>
            </a:r>
            <a:r>
              <a:rPr lang="en" sz="1800">
                <a:solidFill>
                  <a:schemeClr val="dk1"/>
                </a:solidFill>
                <a:highlight>
                  <a:schemeClr val="lt1"/>
                </a:highlight>
              </a:rPr>
              <a:t>β</a:t>
            </a:r>
            <a:r>
              <a:rPr baseline="-25000" lang="en" sz="1800">
                <a:solidFill>
                  <a:schemeClr val="dk1"/>
                </a:solidFill>
                <a:highlight>
                  <a:schemeClr val="lt1"/>
                </a:highlight>
              </a:rPr>
              <a:t>pos </a:t>
            </a:r>
            <a:r>
              <a:rPr lang="en" sz="1800">
                <a:solidFill>
                  <a:schemeClr val="dk1"/>
                </a:solidFill>
                <a:highlight>
                  <a:schemeClr val="lt1"/>
                </a:highlight>
              </a:rPr>
              <a:t>&lt; </a:t>
            </a:r>
            <a:r>
              <a:rPr lang="en" sz="1800">
                <a:solidFill>
                  <a:schemeClr val="dk1"/>
                </a:solidFill>
              </a:rPr>
              <a:t>η/1-η at which point it classifies all B as negative b/c above the line there is a higher fraction of negatives than positives.</a:t>
            </a:r>
            <a:endParaRPr sz="1800">
              <a:solidFill>
                <a:schemeClr val="dk1"/>
              </a:solidFill>
            </a:endParaRPr>
          </a:p>
          <a:p>
            <a:pPr indent="0" lvl="0" marL="0" rtl="0" algn="l">
              <a:spcBef>
                <a:spcPts val="0"/>
              </a:spcBef>
              <a:spcAft>
                <a:spcPts val="0"/>
              </a:spcAft>
              <a:buNone/>
            </a:pPr>
            <a:r>
              <a:t/>
            </a:r>
            <a:endParaRPr sz="1600">
              <a:solidFill>
                <a:srgbClr val="FF0000"/>
              </a:solidFill>
              <a:highlight>
                <a:schemeClr val="lt1"/>
              </a:highlight>
            </a:endParaRPr>
          </a:p>
        </p:txBody>
      </p:sp>
      <p:sp>
        <p:nvSpPr>
          <p:cNvPr id="1050" name="Google Shape;1050;p63"/>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3"/>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3"/>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3"/>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3"/>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3"/>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3"/>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3"/>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3"/>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3"/>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3"/>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3"/>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3"/>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3"/>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3"/>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3"/>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3"/>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3"/>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2" name="Google Shape;1072;p63"/>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073" name="Google Shape;1073;p63"/>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3"/>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3"/>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3"/>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3"/>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3"/>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3"/>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3"/>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3"/>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3"/>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3"/>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3"/>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3"/>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3"/>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3"/>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3"/>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3"/>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3"/>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5" name="Google Shape;1095;p63"/>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096" name="Google Shape;1096;p63"/>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097" name="Google Shape;1097;p63"/>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098" name="Google Shape;1098;p63"/>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3"/>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3"/>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1103" name="Google Shape;1103;p63"/>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1104" name="Google Shape;1104;p63"/>
          <p:cNvSpPr txBox="1"/>
          <p:nvPr/>
        </p:nvSpPr>
        <p:spPr>
          <a:xfrm>
            <a:off x="362000" y="34404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1-p</a:t>
            </a:r>
            <a:endParaRPr sz="1600"/>
          </a:p>
        </p:txBody>
      </p:sp>
      <p:sp>
        <p:nvSpPr>
          <p:cNvPr id="1105" name="Google Shape;1105;p63"/>
          <p:cNvSpPr txBox="1"/>
          <p:nvPr/>
        </p:nvSpPr>
        <p:spPr>
          <a:xfrm>
            <a:off x="2998500" y="30269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
        <p:nvSpPr>
          <p:cNvPr id="1106" name="Google Shape;1106;p63"/>
          <p:cNvSpPr txBox="1"/>
          <p:nvPr/>
        </p:nvSpPr>
        <p:spPr>
          <a:xfrm>
            <a:off x="5364800" y="3075125"/>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r>
              <a:rPr lang="en" sz="1600"/>
              <a:t>p</a:t>
            </a:r>
            <a:endParaRPr sz="1600"/>
          </a:p>
        </p:txBody>
      </p:sp>
      <p:sp>
        <p:nvSpPr>
          <p:cNvPr id="1107" name="Google Shape;1107;p63"/>
          <p:cNvSpPr txBox="1"/>
          <p:nvPr/>
        </p:nvSpPr>
        <p:spPr>
          <a:xfrm>
            <a:off x="7915425" y="26114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cxnSp>
        <p:nvCxnSpPr>
          <p:cNvPr id="1108" name="Google Shape;1108;p63"/>
          <p:cNvCxnSpPr/>
          <p:nvPr/>
        </p:nvCxnSpPr>
        <p:spPr>
          <a:xfrm>
            <a:off x="7038952" y="2590934"/>
            <a:ext cx="1369500" cy="1728900"/>
          </a:xfrm>
          <a:prstGeom prst="straightConnector1">
            <a:avLst/>
          </a:prstGeom>
          <a:noFill/>
          <a:ln cap="flat" cmpd="sng" w="38100">
            <a:solidFill>
              <a:srgbClr val="00FF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3"/>
                                        </p:tgtEl>
                                      </p:cBhvr>
                                    </p:animEffect>
                                    <p:set>
                                      <p:cBhvr>
                                        <p:cTn dur="1" fill="hold">
                                          <p:stCondLst>
                                            <p:cond delay="1000"/>
                                          </p:stCondLst>
                                        </p:cTn>
                                        <p:tgtEl>
                                          <p:spTgt spid="10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3"/>
                                        </p:tgtEl>
                                      </p:cBhvr>
                                    </p:animEffect>
                                    <p:set>
                                      <p:cBhvr>
                                        <p:cTn dur="1" fill="hold">
                                          <p:stCondLst>
                                            <p:cond delay="1000"/>
                                          </p:stCondLst>
                                        </p:cTn>
                                        <p:tgtEl>
                                          <p:spTgt spid="10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2"/>
                                        </p:tgtEl>
                                      </p:cBhvr>
                                    </p:animEffect>
                                    <p:set>
                                      <p:cBhvr>
                                        <p:cTn dur="1" fill="hold">
                                          <p:stCondLst>
                                            <p:cond delay="1000"/>
                                          </p:stCondLst>
                                        </p:cTn>
                                        <p:tgtEl>
                                          <p:spTgt spid="10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68"/>
                                        </p:tgtEl>
                                      </p:cBhvr>
                                    </p:animEffect>
                                    <p:set>
                                      <p:cBhvr>
                                        <p:cTn dur="1" fill="hold">
                                          <p:stCondLst>
                                            <p:cond delay="1000"/>
                                          </p:stCondLst>
                                        </p:cTn>
                                        <p:tgtEl>
                                          <p:spTgt spid="10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6"/>
                                        </p:tgtEl>
                                      </p:cBhvr>
                                    </p:animEffect>
                                    <p:set>
                                      <p:cBhvr>
                                        <p:cTn dur="1" fill="hold">
                                          <p:stCondLst>
                                            <p:cond delay="1000"/>
                                          </p:stCondLst>
                                        </p:cTn>
                                        <p:tgtEl>
                                          <p:spTgt spid="10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2"/>
                                        </p:tgtEl>
                                      </p:cBhvr>
                                    </p:animEffect>
                                    <p:set>
                                      <p:cBhvr>
                                        <p:cTn dur="1" fill="hold">
                                          <p:stCondLst>
                                            <p:cond delay="1000"/>
                                          </p:stCondLst>
                                        </p:cTn>
                                        <p:tgtEl>
                                          <p:spTgt spid="10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3"/>
                                        </p:tgtEl>
                                      </p:cBhvr>
                                    </p:animEffect>
                                    <p:set>
                                      <p:cBhvr>
                                        <p:cTn dur="1" fill="hold">
                                          <p:stCondLst>
                                            <p:cond delay="1000"/>
                                          </p:stCondLst>
                                        </p:cTn>
                                        <p:tgtEl>
                                          <p:spTgt spid="10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0"/>
                                        </p:tgtEl>
                                      </p:cBhvr>
                                    </p:animEffect>
                                    <p:set>
                                      <p:cBhvr>
                                        <p:cTn dur="1" fill="hold">
                                          <p:stCondLst>
                                            <p:cond delay="1000"/>
                                          </p:stCondLst>
                                        </p:cTn>
                                        <p:tgtEl>
                                          <p:spTgt spid="10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1"/>
                                        </p:tgtEl>
                                      </p:cBhvr>
                                    </p:animEffect>
                                    <p:set>
                                      <p:cBhvr>
                                        <p:cTn dur="1" fill="hold">
                                          <p:stCondLst>
                                            <p:cond delay="1000"/>
                                          </p:stCondLst>
                                        </p:cTn>
                                        <p:tgtEl>
                                          <p:spTgt spid="10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7"/>
                                        </p:tgtEl>
                                      </p:cBhvr>
                                    </p:animEffect>
                                    <p:set>
                                      <p:cBhvr>
                                        <p:cTn dur="1" fill="hold">
                                          <p:stCondLst>
                                            <p:cond delay="1000"/>
                                          </p:stCondLst>
                                        </p:cTn>
                                        <p:tgtEl>
                                          <p:spTgt spid="10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60"/>
                                        </p:tgtEl>
                                      </p:cBhvr>
                                    </p:animEffect>
                                    <p:set>
                                      <p:cBhvr>
                                        <p:cTn dur="1" fill="hold">
                                          <p:stCondLst>
                                            <p:cond delay="1000"/>
                                          </p:stCondLst>
                                        </p:cTn>
                                        <p:tgtEl>
                                          <p:spTgt spid="10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4"/>
                                        </p:tgtEl>
                                      </p:cBhvr>
                                    </p:animEffect>
                                    <p:set>
                                      <p:cBhvr>
                                        <p:cTn dur="1" fill="hold">
                                          <p:stCondLst>
                                            <p:cond delay="1000"/>
                                          </p:stCondLst>
                                        </p:cTn>
                                        <p:tgtEl>
                                          <p:spTgt spid="10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63"/>
                                        </p:tgtEl>
                                      </p:cBhvr>
                                    </p:animEffect>
                                    <p:set>
                                      <p:cBhvr>
                                        <p:cTn dur="1" fill="hold">
                                          <p:stCondLst>
                                            <p:cond delay="1000"/>
                                          </p:stCondLst>
                                        </p:cTn>
                                        <p:tgtEl>
                                          <p:spTgt spid="10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99"/>
                                        </p:tgtEl>
                                      </p:cBhvr>
                                    </p:animEffect>
                                    <p:set>
                                      <p:cBhvr>
                                        <p:cTn dur="1" fill="hold">
                                          <p:stCondLst>
                                            <p:cond delay="1000"/>
                                          </p:stCondLst>
                                        </p:cTn>
                                        <p:tgtEl>
                                          <p:spTgt spid="10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800"/>
                                        <p:tgtEl>
                                          <p:spTgt spid="1072"/>
                                        </p:tgtEl>
                                      </p:cBhvr>
                                    </p:animEffect>
                                    <p:set>
                                      <p:cBhvr>
                                        <p:cTn dur="1" fill="hold">
                                          <p:stCondLst>
                                            <p:cond delay="4800"/>
                                          </p:stCondLst>
                                        </p:cTn>
                                        <p:tgtEl>
                                          <p:spTgt spid="10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4700"/>
                                        <p:tgtEl>
                                          <p:spTgt spid="1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55"/>
                                        </p:tgtEl>
                                      </p:cBhvr>
                                    </p:animEffect>
                                    <p:set>
                                      <p:cBhvr>
                                        <p:cTn dur="1" fill="hold">
                                          <p:stCondLst>
                                            <p:cond delay="1000"/>
                                          </p:stCondLst>
                                        </p:cTn>
                                        <p:tgtEl>
                                          <p:spTgt spid="10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2" name="Shape 1112"/>
        <p:cNvGrpSpPr/>
        <p:nvPr/>
      </p:nvGrpSpPr>
      <p:grpSpPr>
        <a:xfrm>
          <a:off x="0" y="0"/>
          <a:ext cx="0" cy="0"/>
          <a:chOff x="0" y="0"/>
          <a:chExt cx="0" cy="0"/>
        </a:xfrm>
      </p:grpSpPr>
      <p:sp>
        <p:nvSpPr>
          <p:cNvPr id="1113" name="Google Shape;1113;p64"/>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highlight>
                  <a:schemeClr val="lt1"/>
                </a:highlight>
              </a:rPr>
              <a:t>Under-representation Bias: Calibration</a:t>
            </a:r>
            <a:endParaRPr sz="3800">
              <a:highlight>
                <a:schemeClr val="lt1"/>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1114" name="Google Shape;1114;p64"/>
          <p:cNvSpPr txBox="1"/>
          <p:nvPr/>
        </p:nvSpPr>
        <p:spPr>
          <a:xfrm>
            <a:off x="52800" y="465625"/>
            <a:ext cx="90384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600">
                <a:solidFill>
                  <a:schemeClr val="dk1"/>
                </a:solidFill>
              </a:rPr>
              <a:t>Calibration + ERM requires classifying some of positive region for B as negative to match  Pr(true–| predict –), and classifying some of the region for A as positive to match</a:t>
            </a:r>
            <a:endParaRPr sz="1600">
              <a:solidFill>
                <a:schemeClr val="dk1"/>
              </a:solidFill>
            </a:endParaRPr>
          </a:p>
          <a:p>
            <a:pPr indent="0" lvl="0" marL="457200" rtl="0" algn="l">
              <a:spcBef>
                <a:spcPts val="0"/>
              </a:spcBef>
              <a:spcAft>
                <a:spcPts val="0"/>
              </a:spcAft>
              <a:buNone/>
            </a:pPr>
            <a:r>
              <a:rPr lang="en" sz="1600">
                <a:solidFill>
                  <a:schemeClr val="dk1"/>
                </a:solidFill>
              </a:rPr>
              <a:t> Pr (true +| predict+). </a:t>
            </a:r>
            <a:r>
              <a:rPr lang="en" sz="1600">
                <a:solidFill>
                  <a:srgbClr val="FF0000"/>
                </a:solidFill>
              </a:rPr>
              <a:t>So makes things worse.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Calibration wants the purity above the line for A and B to match. That is now the positive portion of A is more Blue than positive portion of B.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only way for calibration to fix this is by moving the green line down in order to equalize </a:t>
            </a:r>
            <a:r>
              <a:rPr lang="en" sz="1600" u="sng">
                <a:solidFill>
                  <a:schemeClr val="dk1"/>
                </a:solidFill>
              </a:rPr>
              <a:t>Pr (true +| predict+)</a:t>
            </a:r>
            <a:r>
              <a:rPr lang="en" sz="1600">
                <a:solidFill>
                  <a:schemeClr val="dk1"/>
                </a:solidFill>
              </a:rPr>
              <a:t> (e.g. fraction of points above the line that are Blue)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To do this you have move the green line down in A to allow more unqualified points in A reducing </a:t>
            </a:r>
            <a:r>
              <a:rPr i="1" lang="en" sz="1600">
                <a:solidFill>
                  <a:schemeClr val="dk1"/>
                </a:solidFill>
              </a:rPr>
              <a:t>h</a:t>
            </a:r>
            <a:r>
              <a:rPr baseline="30000" i="1" lang="en" sz="1600">
                <a:solidFill>
                  <a:schemeClr val="dk1"/>
                </a:solidFill>
              </a:rPr>
              <a:t>*</a:t>
            </a:r>
            <a:r>
              <a:rPr baseline="-25000" i="1" lang="en" sz="1600">
                <a:solidFill>
                  <a:schemeClr val="dk1"/>
                </a:solidFill>
              </a:rPr>
              <a:t>A</a:t>
            </a:r>
            <a:endParaRPr sz="1600">
              <a:solidFill>
                <a:schemeClr val="dk1"/>
              </a:solidFill>
            </a:endParaRPr>
          </a:p>
        </p:txBody>
      </p:sp>
      <p:sp>
        <p:nvSpPr>
          <p:cNvPr id="1115" name="Google Shape;1115;p64"/>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4"/>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4"/>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4"/>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4"/>
          <p:cNvSpPr/>
          <p:nvPr/>
        </p:nvSpPr>
        <p:spPr>
          <a:xfrm>
            <a:off x="7077428" y="4178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4"/>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4"/>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4"/>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4"/>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4"/>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4"/>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4"/>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4"/>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4"/>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4"/>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4"/>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4"/>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4"/>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4"/>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4"/>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4"/>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4"/>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7" name="Google Shape;1137;p64"/>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138" name="Google Shape;1138;p64"/>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4"/>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4"/>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4"/>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4"/>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4"/>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4"/>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4"/>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4"/>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4"/>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4"/>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4"/>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4"/>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4"/>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4"/>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4"/>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4"/>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4"/>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4"/>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4"/>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4"/>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4"/>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0" name="Google Shape;1160;p64"/>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161" name="Google Shape;1161;p64"/>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162" name="Google Shape;1162;p64"/>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163" name="Google Shape;1163;p64"/>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4"/>
          <p:cNvSpPr/>
          <p:nvPr/>
        </p:nvSpPr>
        <p:spPr>
          <a:xfrm>
            <a:off x="6564330" y="33379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4"/>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4"/>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4"/>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1168" name="Google Shape;1168;p64"/>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1169" name="Google Shape;1169;p64"/>
          <p:cNvSpPr txBox="1"/>
          <p:nvPr/>
        </p:nvSpPr>
        <p:spPr>
          <a:xfrm>
            <a:off x="362000" y="34404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1-p</a:t>
            </a:r>
            <a:endParaRPr sz="1600"/>
          </a:p>
        </p:txBody>
      </p:sp>
      <p:sp>
        <p:nvSpPr>
          <p:cNvPr id="1170" name="Google Shape;1170;p64"/>
          <p:cNvSpPr txBox="1"/>
          <p:nvPr/>
        </p:nvSpPr>
        <p:spPr>
          <a:xfrm>
            <a:off x="2998500" y="30269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
        <p:nvSpPr>
          <p:cNvPr id="1171" name="Google Shape;1171;p64"/>
          <p:cNvSpPr txBox="1"/>
          <p:nvPr/>
        </p:nvSpPr>
        <p:spPr>
          <a:xfrm>
            <a:off x="5364800" y="3075125"/>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r>
              <a:rPr lang="en" sz="1600"/>
              <a:t>p</a:t>
            </a:r>
            <a:endParaRPr sz="1600"/>
          </a:p>
        </p:txBody>
      </p:sp>
      <p:sp>
        <p:nvSpPr>
          <p:cNvPr id="1172" name="Google Shape;1172;p64"/>
          <p:cNvSpPr txBox="1"/>
          <p:nvPr/>
        </p:nvSpPr>
        <p:spPr>
          <a:xfrm>
            <a:off x="7915425" y="26114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cxnSp>
        <p:nvCxnSpPr>
          <p:cNvPr id="1173" name="Google Shape;1173;p64"/>
          <p:cNvCxnSpPr/>
          <p:nvPr/>
        </p:nvCxnSpPr>
        <p:spPr>
          <a:xfrm>
            <a:off x="866102" y="3268959"/>
            <a:ext cx="1369500" cy="1728900"/>
          </a:xfrm>
          <a:prstGeom prst="straightConnector1">
            <a:avLst/>
          </a:prstGeom>
          <a:noFill/>
          <a:ln cap="flat" cmpd="sng" w="38100">
            <a:solidFill>
              <a:srgbClr val="00FF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18"/>
                                        </p:tgtEl>
                                      </p:cBhvr>
                                    </p:animEffect>
                                    <p:set>
                                      <p:cBhvr>
                                        <p:cTn dur="1" fill="hold">
                                          <p:stCondLst>
                                            <p:cond delay="1000"/>
                                          </p:stCondLst>
                                        </p:cTn>
                                        <p:tgtEl>
                                          <p:spTgt spid="11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18"/>
                                        </p:tgtEl>
                                      </p:cBhvr>
                                    </p:animEffect>
                                    <p:set>
                                      <p:cBhvr>
                                        <p:cTn dur="1" fill="hold">
                                          <p:stCondLst>
                                            <p:cond delay="1000"/>
                                          </p:stCondLst>
                                        </p:cTn>
                                        <p:tgtEl>
                                          <p:spTgt spid="11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17"/>
                                        </p:tgtEl>
                                      </p:cBhvr>
                                    </p:animEffect>
                                    <p:set>
                                      <p:cBhvr>
                                        <p:cTn dur="1" fill="hold">
                                          <p:stCondLst>
                                            <p:cond delay="1000"/>
                                          </p:stCondLst>
                                        </p:cTn>
                                        <p:tgtEl>
                                          <p:spTgt spid="11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28"/>
                                        </p:tgtEl>
                                      </p:cBhvr>
                                    </p:animEffect>
                                    <p:set>
                                      <p:cBhvr>
                                        <p:cTn dur="1" fill="hold">
                                          <p:stCondLst>
                                            <p:cond delay="1000"/>
                                          </p:stCondLst>
                                        </p:cTn>
                                        <p:tgtEl>
                                          <p:spTgt spid="11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22"/>
                                        </p:tgtEl>
                                      </p:cBhvr>
                                    </p:animEffect>
                                    <p:set>
                                      <p:cBhvr>
                                        <p:cTn dur="1" fill="hold">
                                          <p:stCondLst>
                                            <p:cond delay="1000"/>
                                          </p:stCondLst>
                                        </p:cTn>
                                        <p:tgtEl>
                                          <p:spTgt spid="11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21"/>
                                        </p:tgtEl>
                                      </p:cBhvr>
                                    </p:animEffect>
                                    <p:set>
                                      <p:cBhvr>
                                        <p:cTn dur="1" fill="hold">
                                          <p:stCondLst>
                                            <p:cond delay="1000"/>
                                          </p:stCondLst>
                                        </p:cTn>
                                        <p:tgtEl>
                                          <p:spTgt spid="11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25"/>
                                        </p:tgtEl>
                                      </p:cBhvr>
                                    </p:animEffect>
                                    <p:set>
                                      <p:cBhvr>
                                        <p:cTn dur="1" fill="hold">
                                          <p:stCondLst>
                                            <p:cond delay="1000"/>
                                          </p:stCondLst>
                                        </p:cTn>
                                        <p:tgtEl>
                                          <p:spTgt spid="11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60"/>
                                        </p:tgtEl>
                                      </p:cBhvr>
                                    </p:animEffect>
                                    <p:set>
                                      <p:cBhvr>
                                        <p:cTn dur="1" fill="hold">
                                          <p:stCondLst>
                                            <p:cond delay="1000"/>
                                          </p:stCondLst>
                                        </p:cTn>
                                        <p:tgtEl>
                                          <p:spTgt spid="11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4500"/>
                                        <p:tgtEl>
                                          <p:spTgt spid="1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7" name="Shape 1177"/>
        <p:cNvGrpSpPr/>
        <p:nvPr/>
      </p:nvGrpSpPr>
      <p:grpSpPr>
        <a:xfrm>
          <a:off x="0" y="0"/>
          <a:ext cx="0" cy="0"/>
          <a:chOff x="0" y="0"/>
          <a:chExt cx="0" cy="0"/>
        </a:xfrm>
      </p:grpSpPr>
      <p:sp>
        <p:nvSpPr>
          <p:cNvPr id="1178" name="Google Shape;1178;p65"/>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highlight>
                  <a:schemeClr val="lt1"/>
                </a:highlight>
              </a:rPr>
              <a:t>Under-representation Bias: </a:t>
            </a:r>
            <a:r>
              <a:rPr b="1" lang="en">
                <a:highlight>
                  <a:schemeClr val="lt1"/>
                </a:highlight>
              </a:rPr>
              <a:t>Calibration</a:t>
            </a:r>
            <a:endParaRPr sz="3800">
              <a:highlight>
                <a:schemeClr val="lt1"/>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1179" name="Google Shape;1179;p65"/>
          <p:cNvSpPr txBox="1"/>
          <p:nvPr/>
        </p:nvSpPr>
        <p:spPr>
          <a:xfrm>
            <a:off x="52800" y="465625"/>
            <a:ext cx="9038400" cy="1031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Also the purity of red points is higher on the B side. The ratio is of red to blue is higher on B side than A side. </a:t>
            </a:r>
            <a:endParaRPr sz="1800">
              <a:solidFill>
                <a:schemeClr val="dk1"/>
              </a:solidFill>
            </a:endParaRPr>
          </a:p>
          <a:p>
            <a:pPr indent="-349250" lvl="0" marL="457200" rtl="0" algn="l">
              <a:spcBef>
                <a:spcPts val="0"/>
              </a:spcBef>
              <a:spcAft>
                <a:spcPts val="0"/>
              </a:spcAft>
              <a:buClr>
                <a:schemeClr val="dk1"/>
              </a:buClr>
              <a:buSzPts val="1900"/>
              <a:buChar char="●"/>
            </a:pPr>
            <a:r>
              <a:rPr lang="en" sz="1800">
                <a:solidFill>
                  <a:schemeClr val="dk1"/>
                </a:solidFill>
              </a:rPr>
              <a:t>The fix this you must raise the line on B and </a:t>
            </a:r>
            <a:r>
              <a:rPr lang="en" sz="1800">
                <a:solidFill>
                  <a:schemeClr val="dk1"/>
                </a:solidFill>
              </a:rPr>
              <a:t>predict negative on qualified Bs.</a:t>
            </a:r>
            <a:r>
              <a:rPr lang="en" sz="1800">
                <a:solidFill>
                  <a:schemeClr val="dk1"/>
                </a:solidFill>
              </a:rPr>
              <a:t> </a:t>
            </a:r>
            <a:endParaRPr sz="1800">
              <a:solidFill>
                <a:schemeClr val="dk1"/>
              </a:solidFill>
            </a:endParaRPr>
          </a:p>
        </p:txBody>
      </p:sp>
      <p:sp>
        <p:nvSpPr>
          <p:cNvPr id="1180" name="Google Shape;1180;p65"/>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5"/>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5"/>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5"/>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5"/>
          <p:cNvSpPr/>
          <p:nvPr/>
        </p:nvSpPr>
        <p:spPr>
          <a:xfrm>
            <a:off x="7077428" y="4178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5"/>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5"/>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5"/>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5"/>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5"/>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5"/>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5"/>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5"/>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5"/>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5"/>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5"/>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5"/>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5"/>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5"/>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5"/>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5"/>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5"/>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2" name="Google Shape;1202;p65"/>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203" name="Google Shape;1203;p65"/>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5"/>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5"/>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5"/>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5"/>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5"/>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5"/>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5"/>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5"/>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5"/>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5"/>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5"/>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5"/>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5"/>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5"/>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5"/>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5"/>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5"/>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5"/>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5"/>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5"/>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5"/>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5" name="Google Shape;1225;p65"/>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226" name="Google Shape;1226;p65"/>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227" name="Google Shape;1227;p65"/>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228" name="Google Shape;1228;p65"/>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5"/>
          <p:cNvSpPr/>
          <p:nvPr/>
        </p:nvSpPr>
        <p:spPr>
          <a:xfrm>
            <a:off x="6564330" y="33379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5"/>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5"/>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5"/>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1233" name="Google Shape;1233;p65"/>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1234" name="Google Shape;1234;p65"/>
          <p:cNvSpPr txBox="1"/>
          <p:nvPr/>
        </p:nvSpPr>
        <p:spPr>
          <a:xfrm>
            <a:off x="362000" y="34404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1-p</a:t>
            </a:r>
            <a:endParaRPr sz="1600"/>
          </a:p>
        </p:txBody>
      </p:sp>
      <p:sp>
        <p:nvSpPr>
          <p:cNvPr id="1235" name="Google Shape;1235;p65"/>
          <p:cNvSpPr txBox="1"/>
          <p:nvPr/>
        </p:nvSpPr>
        <p:spPr>
          <a:xfrm>
            <a:off x="2998500" y="30269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
        <p:nvSpPr>
          <p:cNvPr id="1236" name="Google Shape;1236;p65"/>
          <p:cNvSpPr txBox="1"/>
          <p:nvPr/>
        </p:nvSpPr>
        <p:spPr>
          <a:xfrm>
            <a:off x="5364800" y="3075125"/>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r>
              <a:rPr lang="en" sz="1600"/>
              <a:t>p</a:t>
            </a:r>
            <a:endParaRPr sz="1600"/>
          </a:p>
        </p:txBody>
      </p:sp>
      <p:sp>
        <p:nvSpPr>
          <p:cNvPr id="1237" name="Google Shape;1237;p65"/>
          <p:cNvSpPr txBox="1"/>
          <p:nvPr/>
        </p:nvSpPr>
        <p:spPr>
          <a:xfrm>
            <a:off x="7915425" y="26114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cxnSp>
        <p:nvCxnSpPr>
          <p:cNvPr id="1238" name="Google Shape;1238;p65"/>
          <p:cNvCxnSpPr/>
          <p:nvPr/>
        </p:nvCxnSpPr>
        <p:spPr>
          <a:xfrm>
            <a:off x="866102" y="3268959"/>
            <a:ext cx="1369500" cy="1728900"/>
          </a:xfrm>
          <a:prstGeom prst="straightConnector1">
            <a:avLst/>
          </a:prstGeom>
          <a:noFill/>
          <a:ln cap="flat" cmpd="sng" w="38100">
            <a:solidFill>
              <a:srgbClr val="00FF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83"/>
                                        </p:tgtEl>
                                      </p:cBhvr>
                                    </p:animEffect>
                                    <p:set>
                                      <p:cBhvr>
                                        <p:cTn dur="1" fill="hold">
                                          <p:stCondLst>
                                            <p:cond delay="1000"/>
                                          </p:stCondLst>
                                        </p:cTn>
                                        <p:tgtEl>
                                          <p:spTgt spid="11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83"/>
                                        </p:tgtEl>
                                      </p:cBhvr>
                                    </p:animEffect>
                                    <p:set>
                                      <p:cBhvr>
                                        <p:cTn dur="1" fill="hold">
                                          <p:stCondLst>
                                            <p:cond delay="1000"/>
                                          </p:stCondLst>
                                        </p:cTn>
                                        <p:tgtEl>
                                          <p:spTgt spid="11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82"/>
                                        </p:tgtEl>
                                      </p:cBhvr>
                                    </p:animEffect>
                                    <p:set>
                                      <p:cBhvr>
                                        <p:cTn dur="1" fill="hold">
                                          <p:stCondLst>
                                            <p:cond delay="1000"/>
                                          </p:stCondLst>
                                        </p:cTn>
                                        <p:tgtEl>
                                          <p:spTgt spid="11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93"/>
                                        </p:tgtEl>
                                      </p:cBhvr>
                                    </p:animEffect>
                                    <p:set>
                                      <p:cBhvr>
                                        <p:cTn dur="1" fill="hold">
                                          <p:stCondLst>
                                            <p:cond delay="1000"/>
                                          </p:stCondLst>
                                        </p:cTn>
                                        <p:tgtEl>
                                          <p:spTgt spid="11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87"/>
                                        </p:tgtEl>
                                      </p:cBhvr>
                                    </p:animEffect>
                                    <p:set>
                                      <p:cBhvr>
                                        <p:cTn dur="1" fill="hold">
                                          <p:stCondLst>
                                            <p:cond delay="1000"/>
                                          </p:stCondLst>
                                        </p:cTn>
                                        <p:tgtEl>
                                          <p:spTgt spid="11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86"/>
                                        </p:tgtEl>
                                      </p:cBhvr>
                                    </p:animEffect>
                                    <p:set>
                                      <p:cBhvr>
                                        <p:cTn dur="1" fill="hold">
                                          <p:stCondLst>
                                            <p:cond delay="1000"/>
                                          </p:stCondLst>
                                        </p:cTn>
                                        <p:tgtEl>
                                          <p:spTgt spid="11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90"/>
                                        </p:tgtEl>
                                      </p:cBhvr>
                                    </p:animEffect>
                                    <p:set>
                                      <p:cBhvr>
                                        <p:cTn dur="1" fill="hold">
                                          <p:stCondLst>
                                            <p:cond delay="1000"/>
                                          </p:stCondLst>
                                        </p:cTn>
                                        <p:tgtEl>
                                          <p:spTgt spid="11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25"/>
                                        </p:tgtEl>
                                      </p:cBhvr>
                                    </p:animEffect>
                                    <p:set>
                                      <p:cBhvr>
                                        <p:cTn dur="1" fill="hold">
                                          <p:stCondLst>
                                            <p:cond delay="1000"/>
                                          </p:stCondLst>
                                        </p:cTn>
                                        <p:tgtEl>
                                          <p:spTgt spid="12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4500"/>
                                        <p:tgtEl>
                                          <p:spTgt spid="1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2" name="Shape 1242"/>
        <p:cNvGrpSpPr/>
        <p:nvPr/>
      </p:nvGrpSpPr>
      <p:grpSpPr>
        <a:xfrm>
          <a:off x="0" y="0"/>
          <a:ext cx="0" cy="0"/>
          <a:chOff x="0" y="0"/>
          <a:chExt cx="0" cy="0"/>
        </a:xfrm>
      </p:grpSpPr>
      <p:sp>
        <p:nvSpPr>
          <p:cNvPr id="1243" name="Google Shape;1243;p66"/>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highlight>
                  <a:schemeClr val="lt1"/>
                </a:highlight>
              </a:rPr>
              <a:t>Under-representation Bias: </a:t>
            </a:r>
            <a:r>
              <a:rPr b="1" lang="en" sz="2650"/>
              <a:t>Demographic parity</a:t>
            </a:r>
            <a:endParaRPr b="1" sz="2650">
              <a:highlight>
                <a:schemeClr val="lt1"/>
              </a:highlight>
            </a:endParaRPr>
          </a:p>
          <a:p>
            <a:pPr indent="0" lvl="0" marL="0" rtl="0" algn="l">
              <a:lnSpc>
                <a:spcPct val="115000"/>
              </a:lnSpc>
              <a:spcBef>
                <a:spcPts val="0"/>
              </a:spcBef>
              <a:spcAft>
                <a:spcPts val="0"/>
              </a:spcAft>
              <a:buNone/>
            </a:pPr>
            <a:r>
              <a:t/>
            </a:r>
            <a:endParaRPr b="1" sz="2500"/>
          </a:p>
        </p:txBody>
      </p:sp>
      <p:sp>
        <p:nvSpPr>
          <p:cNvPr id="1244" name="Google Shape;1244;p66"/>
          <p:cNvSpPr txBox="1"/>
          <p:nvPr/>
        </p:nvSpPr>
        <p:spPr>
          <a:xfrm>
            <a:off x="52800" y="465625"/>
            <a:ext cx="9038400" cy="1123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500">
                <a:solidFill>
                  <a:schemeClr val="dk1"/>
                </a:solidFill>
              </a:rPr>
              <a:t>.</a:t>
            </a:r>
            <a:r>
              <a:rPr lang="en" sz="1500">
                <a:solidFill>
                  <a:schemeClr val="dk1"/>
                </a:solidFill>
              </a:rPr>
              <a:t>Demographic</a:t>
            </a:r>
            <a:r>
              <a:rPr lang="en" sz="1500">
                <a:solidFill>
                  <a:schemeClr val="dk1"/>
                </a:solidFill>
              </a:rPr>
              <a:t> parity requires classifying some of the negative regions of B as positive. So, “helpful” for B but reduces accuracy.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 smaller fraction of people in group B are above the line so to correct you have to classify some of negative region of B as </a:t>
            </a:r>
            <a:r>
              <a:rPr lang="en" sz="1500">
                <a:solidFill>
                  <a:schemeClr val="dk1"/>
                </a:solidFill>
              </a:rPr>
              <a:t>positive</a:t>
            </a:r>
            <a:r>
              <a:rPr lang="en" sz="1500">
                <a:solidFill>
                  <a:schemeClr val="dk1"/>
                </a:solidFill>
              </a:rPr>
              <a:t> or classify some of the </a:t>
            </a:r>
            <a:r>
              <a:rPr lang="en" sz="1500">
                <a:solidFill>
                  <a:schemeClr val="dk1"/>
                </a:solidFill>
              </a:rPr>
              <a:t>positive</a:t>
            </a:r>
            <a:r>
              <a:rPr lang="en" sz="1500">
                <a:solidFill>
                  <a:schemeClr val="dk1"/>
                </a:solidFill>
              </a:rPr>
              <a:t> region of A as negative. </a:t>
            </a:r>
            <a:endParaRPr sz="1500">
              <a:solidFill>
                <a:schemeClr val="dk1"/>
              </a:solidFill>
            </a:endParaRPr>
          </a:p>
        </p:txBody>
      </p:sp>
      <p:sp>
        <p:nvSpPr>
          <p:cNvPr id="1245" name="Google Shape;1245;p66"/>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6"/>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6"/>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6"/>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6"/>
          <p:cNvSpPr/>
          <p:nvPr/>
        </p:nvSpPr>
        <p:spPr>
          <a:xfrm>
            <a:off x="7077428" y="4178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6"/>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6"/>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6"/>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6"/>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6"/>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6"/>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6"/>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6"/>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6"/>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6"/>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6"/>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6"/>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6"/>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6"/>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6"/>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7" name="Google Shape;1267;p66"/>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268" name="Google Shape;1268;p66"/>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6"/>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6"/>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6"/>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6"/>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6"/>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6"/>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6"/>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6"/>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6"/>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6"/>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6"/>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6"/>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6"/>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6"/>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6"/>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6"/>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6"/>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6"/>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6"/>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6"/>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6"/>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0" name="Google Shape;1290;p66"/>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291" name="Google Shape;1291;p66"/>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292" name="Google Shape;1292;p66"/>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293" name="Google Shape;1293;p66"/>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6"/>
          <p:cNvSpPr/>
          <p:nvPr/>
        </p:nvSpPr>
        <p:spPr>
          <a:xfrm>
            <a:off x="6564330" y="33379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6"/>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6"/>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6"/>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1298" name="Google Shape;1298;p66"/>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1299" name="Google Shape;1299;p66"/>
          <p:cNvSpPr txBox="1"/>
          <p:nvPr/>
        </p:nvSpPr>
        <p:spPr>
          <a:xfrm>
            <a:off x="362000" y="34404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1-p</a:t>
            </a:r>
            <a:endParaRPr sz="1600"/>
          </a:p>
        </p:txBody>
      </p:sp>
      <p:sp>
        <p:nvSpPr>
          <p:cNvPr id="1300" name="Google Shape;1300;p66"/>
          <p:cNvSpPr txBox="1"/>
          <p:nvPr/>
        </p:nvSpPr>
        <p:spPr>
          <a:xfrm>
            <a:off x="2998500" y="30269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
        <p:nvSpPr>
          <p:cNvPr id="1301" name="Google Shape;1301;p66"/>
          <p:cNvSpPr txBox="1"/>
          <p:nvPr/>
        </p:nvSpPr>
        <p:spPr>
          <a:xfrm>
            <a:off x="5364800" y="3075125"/>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r>
              <a:rPr lang="en" sz="1600"/>
              <a:t>p</a:t>
            </a:r>
            <a:endParaRPr sz="1600"/>
          </a:p>
        </p:txBody>
      </p:sp>
      <p:sp>
        <p:nvSpPr>
          <p:cNvPr id="1302" name="Google Shape;1302;p66"/>
          <p:cNvSpPr txBox="1"/>
          <p:nvPr/>
        </p:nvSpPr>
        <p:spPr>
          <a:xfrm>
            <a:off x="7915425" y="26114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48"/>
                                        </p:tgtEl>
                                      </p:cBhvr>
                                    </p:animEffect>
                                    <p:set>
                                      <p:cBhvr>
                                        <p:cTn dur="1" fill="hold">
                                          <p:stCondLst>
                                            <p:cond delay="1000"/>
                                          </p:stCondLst>
                                        </p:cTn>
                                        <p:tgtEl>
                                          <p:spTgt spid="12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48"/>
                                        </p:tgtEl>
                                      </p:cBhvr>
                                    </p:animEffect>
                                    <p:set>
                                      <p:cBhvr>
                                        <p:cTn dur="1" fill="hold">
                                          <p:stCondLst>
                                            <p:cond delay="1000"/>
                                          </p:stCondLst>
                                        </p:cTn>
                                        <p:tgtEl>
                                          <p:spTgt spid="12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47"/>
                                        </p:tgtEl>
                                      </p:cBhvr>
                                    </p:animEffect>
                                    <p:set>
                                      <p:cBhvr>
                                        <p:cTn dur="1" fill="hold">
                                          <p:stCondLst>
                                            <p:cond delay="1000"/>
                                          </p:stCondLst>
                                        </p:cTn>
                                        <p:tgtEl>
                                          <p:spTgt spid="12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58"/>
                                        </p:tgtEl>
                                      </p:cBhvr>
                                    </p:animEffect>
                                    <p:set>
                                      <p:cBhvr>
                                        <p:cTn dur="1" fill="hold">
                                          <p:stCondLst>
                                            <p:cond delay="1000"/>
                                          </p:stCondLst>
                                        </p:cTn>
                                        <p:tgtEl>
                                          <p:spTgt spid="12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52"/>
                                        </p:tgtEl>
                                      </p:cBhvr>
                                    </p:animEffect>
                                    <p:set>
                                      <p:cBhvr>
                                        <p:cTn dur="1" fill="hold">
                                          <p:stCondLst>
                                            <p:cond delay="1000"/>
                                          </p:stCondLst>
                                        </p:cTn>
                                        <p:tgtEl>
                                          <p:spTgt spid="12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51"/>
                                        </p:tgtEl>
                                      </p:cBhvr>
                                    </p:animEffect>
                                    <p:set>
                                      <p:cBhvr>
                                        <p:cTn dur="1" fill="hold">
                                          <p:stCondLst>
                                            <p:cond delay="1000"/>
                                          </p:stCondLst>
                                        </p:cTn>
                                        <p:tgtEl>
                                          <p:spTgt spid="12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55"/>
                                        </p:tgtEl>
                                      </p:cBhvr>
                                    </p:animEffect>
                                    <p:set>
                                      <p:cBhvr>
                                        <p:cTn dur="1" fill="hold">
                                          <p:stCondLst>
                                            <p:cond delay="1000"/>
                                          </p:stCondLst>
                                        </p:cTn>
                                        <p:tgtEl>
                                          <p:spTgt spid="12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6" name="Shape 1306"/>
        <p:cNvGrpSpPr/>
        <p:nvPr/>
      </p:nvGrpSpPr>
      <p:grpSpPr>
        <a:xfrm>
          <a:off x="0" y="0"/>
          <a:ext cx="0" cy="0"/>
          <a:chOff x="0" y="0"/>
          <a:chExt cx="0" cy="0"/>
        </a:xfrm>
      </p:grpSpPr>
      <p:sp>
        <p:nvSpPr>
          <p:cNvPr id="1307" name="Google Shape;1307;p67"/>
          <p:cNvSpPr txBox="1"/>
          <p:nvPr>
            <p:ph type="title"/>
          </p:nvPr>
        </p:nvSpPr>
        <p:spPr>
          <a:xfrm>
            <a:off x="58350" y="0"/>
            <a:ext cx="8520600" cy="613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1900">
                <a:highlight>
                  <a:schemeClr val="lt1"/>
                </a:highlight>
              </a:rPr>
              <a:t>Under-representation Bias:</a:t>
            </a:r>
            <a:r>
              <a:rPr b="1" lang="en" sz="1900"/>
              <a:t>Equality of Opportunity and Equalized Odds </a:t>
            </a:r>
            <a:endParaRPr b="1" sz="1900">
              <a:highlight>
                <a:schemeClr val="lt1"/>
              </a:highlight>
            </a:endParaRPr>
          </a:p>
          <a:p>
            <a:pPr indent="0" lvl="0" marL="0" rtl="0" algn="l">
              <a:lnSpc>
                <a:spcPct val="115000"/>
              </a:lnSpc>
              <a:spcBef>
                <a:spcPts val="0"/>
              </a:spcBef>
              <a:spcAft>
                <a:spcPts val="0"/>
              </a:spcAft>
              <a:buSzPts val="990"/>
              <a:buNone/>
            </a:pPr>
            <a:r>
              <a:t/>
            </a:r>
            <a:endParaRPr b="1" sz="2185"/>
          </a:p>
        </p:txBody>
      </p:sp>
      <p:sp>
        <p:nvSpPr>
          <p:cNvPr id="1308" name="Google Shape;1308;p67"/>
          <p:cNvSpPr txBox="1"/>
          <p:nvPr/>
        </p:nvSpPr>
        <p:spPr>
          <a:xfrm>
            <a:off x="52800" y="465625"/>
            <a:ext cx="9038400" cy="235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500">
                <a:solidFill>
                  <a:schemeClr val="dk1"/>
                </a:solidFill>
              </a:rPr>
              <a:t>Equality of Opportunity and Equalized Odds allow </a:t>
            </a:r>
            <a:r>
              <a:rPr i="1" lang="en" sz="1600">
                <a:solidFill>
                  <a:schemeClr val="dk1"/>
                </a:solidFill>
              </a:rPr>
              <a:t>h</a:t>
            </a:r>
            <a:r>
              <a:rPr baseline="30000" i="1" lang="en" sz="1600">
                <a:solidFill>
                  <a:schemeClr val="dk1"/>
                </a:solidFill>
              </a:rPr>
              <a:t>*</a:t>
            </a:r>
            <a:r>
              <a:rPr baseline="-25000" i="1" lang="en" sz="1600">
                <a:solidFill>
                  <a:schemeClr val="dk1"/>
                </a:solidFill>
              </a:rPr>
              <a:t>A </a:t>
            </a:r>
            <a:r>
              <a:rPr i="1" lang="en" sz="1600">
                <a:solidFill>
                  <a:schemeClr val="dk1"/>
                </a:solidFill>
              </a:rPr>
              <a:t> </a:t>
            </a:r>
            <a:r>
              <a:rPr lang="en" sz="1600">
                <a:solidFill>
                  <a:schemeClr val="dk1"/>
                </a:solidFill>
              </a:rPr>
              <a:t>and</a:t>
            </a:r>
            <a:r>
              <a:rPr i="1" lang="en" sz="1600">
                <a:solidFill>
                  <a:schemeClr val="dk1"/>
                </a:solidFill>
              </a:rPr>
              <a:t> h</a:t>
            </a:r>
            <a:r>
              <a:rPr baseline="30000" i="1" lang="en" sz="1600">
                <a:solidFill>
                  <a:schemeClr val="dk1"/>
                </a:solidFill>
              </a:rPr>
              <a:t>*</a:t>
            </a:r>
            <a:r>
              <a:rPr baseline="-25000" i="1" lang="en" sz="1600">
                <a:solidFill>
                  <a:schemeClr val="dk1"/>
                </a:solidFill>
              </a:rPr>
              <a:t>A </a:t>
            </a:r>
            <a:r>
              <a:rPr i="1" lang="en" sz="1600">
                <a:solidFill>
                  <a:schemeClr val="dk1"/>
                </a:solidFill>
              </a:rPr>
              <a:t> </a:t>
            </a:r>
            <a:r>
              <a:rPr lang="en" sz="1600">
                <a:solidFill>
                  <a:schemeClr val="dk1"/>
                </a:solidFill>
              </a:rPr>
              <a:t>because </a:t>
            </a:r>
            <a:r>
              <a:rPr lang="en" sz="1600">
                <a:solidFill>
                  <a:schemeClr val="dk1"/>
                </a:solidFill>
                <a:highlight>
                  <a:schemeClr val="lt1"/>
                </a:highlight>
              </a:rPr>
              <a:t>Pr(predict +|true +) and Pr(predict -|true -) don’t change. </a:t>
            </a:r>
            <a:r>
              <a:rPr lang="en" sz="1600">
                <a:solidFill>
                  <a:schemeClr val="dk1"/>
                </a:solidFill>
              </a:rPr>
              <a:t> </a:t>
            </a:r>
            <a:endParaRPr>
              <a:solidFill>
                <a:schemeClr val="dk1"/>
              </a:solidFill>
            </a:endParaRPr>
          </a:p>
          <a:p>
            <a:pPr indent="-330200" lvl="0" marL="457200" rtl="0" algn="l">
              <a:spcBef>
                <a:spcPts val="0"/>
              </a:spcBef>
              <a:spcAft>
                <a:spcPts val="0"/>
              </a:spcAft>
              <a:buClr>
                <a:schemeClr val="dk1"/>
              </a:buClr>
              <a:buSzPts val="1600"/>
              <a:buChar char="●"/>
            </a:pPr>
            <a:r>
              <a:rPr lang="en" sz="1500">
                <a:solidFill>
                  <a:schemeClr val="dk1"/>
                </a:solidFill>
              </a:rPr>
              <a:t>The chance of someone not showing up depend on their label not whether they are above or below the line. The blue points that show up still have the same ratio of above to below the line. That is whether show up depends on your </a:t>
            </a:r>
            <a:r>
              <a:rPr b="1" lang="en" sz="1500">
                <a:solidFill>
                  <a:schemeClr val="dk1"/>
                </a:solidFill>
              </a:rPr>
              <a:t>TRUE LABEL.</a:t>
            </a:r>
            <a:r>
              <a:rPr lang="en" sz="1500">
                <a:solidFill>
                  <a:schemeClr val="dk1"/>
                </a:solidFill>
              </a:rPr>
              <a:t>  So the fraction of blue points above the line has not changed.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This is the same for the negatives.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Moreover, </a:t>
            </a:r>
            <a:r>
              <a:rPr i="1" lang="en" sz="1600">
                <a:solidFill>
                  <a:schemeClr val="dk1"/>
                </a:solidFill>
              </a:rPr>
              <a:t>h</a:t>
            </a:r>
            <a:r>
              <a:rPr baseline="30000" i="1" lang="en" sz="1600">
                <a:solidFill>
                  <a:schemeClr val="dk1"/>
                </a:solidFill>
              </a:rPr>
              <a:t>*</a:t>
            </a:r>
            <a:r>
              <a:rPr baseline="-25000" i="1" lang="en" sz="1600">
                <a:solidFill>
                  <a:schemeClr val="dk1"/>
                </a:solidFill>
              </a:rPr>
              <a:t>A </a:t>
            </a:r>
            <a:r>
              <a:rPr i="1" lang="en" sz="1600">
                <a:solidFill>
                  <a:schemeClr val="dk1"/>
                </a:solidFill>
              </a:rPr>
              <a:t> </a:t>
            </a:r>
            <a:r>
              <a:rPr lang="en" sz="1600">
                <a:solidFill>
                  <a:schemeClr val="dk1"/>
                </a:solidFill>
              </a:rPr>
              <a:t>and</a:t>
            </a:r>
            <a:r>
              <a:rPr i="1" lang="en" sz="1600">
                <a:solidFill>
                  <a:schemeClr val="dk1"/>
                </a:solidFill>
              </a:rPr>
              <a:t> h</a:t>
            </a:r>
            <a:r>
              <a:rPr baseline="30000" i="1" lang="en" sz="1600">
                <a:solidFill>
                  <a:schemeClr val="dk1"/>
                </a:solidFill>
              </a:rPr>
              <a:t>*</a:t>
            </a:r>
            <a:r>
              <a:rPr baseline="-25000" i="1" lang="en" sz="1600">
                <a:solidFill>
                  <a:schemeClr val="dk1"/>
                </a:solidFill>
              </a:rPr>
              <a:t>A  </a:t>
            </a:r>
            <a:r>
              <a:rPr lang="en" sz="1600">
                <a:solidFill>
                  <a:schemeClr val="dk1"/>
                </a:solidFill>
              </a:rPr>
              <a:t>will be a unique optimal EO classifiers unless parameters are so skewed  that ERM will all A and B as negative or </a:t>
            </a:r>
            <a:r>
              <a:rPr lang="en" sz="1700">
                <a:solidFill>
                  <a:schemeClr val="dk1"/>
                </a:solidFill>
                <a:highlight>
                  <a:schemeClr val="lt1"/>
                </a:highlight>
              </a:rPr>
              <a:t>β</a:t>
            </a:r>
            <a:r>
              <a:rPr baseline="-25000" lang="en" sz="1700">
                <a:solidFill>
                  <a:schemeClr val="dk1"/>
                </a:solidFill>
                <a:highlight>
                  <a:schemeClr val="lt1"/>
                </a:highlight>
              </a:rPr>
              <a:t>po</a:t>
            </a:r>
            <a:r>
              <a:rPr lang="en" sz="1700">
                <a:solidFill>
                  <a:schemeClr val="dk1"/>
                </a:solidFill>
                <a:highlight>
                  <a:schemeClr val="lt1"/>
                </a:highlight>
              </a:rPr>
              <a:t> = 0</a:t>
            </a:r>
            <a:endParaRPr sz="1600">
              <a:solidFill>
                <a:schemeClr val="dk1"/>
              </a:solidFill>
            </a:endParaRPr>
          </a:p>
        </p:txBody>
      </p:sp>
      <p:sp>
        <p:nvSpPr>
          <p:cNvPr id="1309" name="Google Shape;1309;p67"/>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7"/>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7"/>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7"/>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7"/>
          <p:cNvSpPr/>
          <p:nvPr/>
        </p:nvSpPr>
        <p:spPr>
          <a:xfrm>
            <a:off x="7077428" y="4178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7"/>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7"/>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7"/>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7"/>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7"/>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7"/>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7"/>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7"/>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7"/>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7"/>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7"/>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7"/>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7"/>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7"/>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7"/>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7"/>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7"/>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1" name="Google Shape;1331;p67"/>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332" name="Google Shape;1332;p67"/>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7"/>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7"/>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7"/>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7"/>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7"/>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7"/>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7"/>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7"/>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7"/>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7"/>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7"/>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7"/>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7"/>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7"/>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7"/>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7"/>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7"/>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7"/>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7"/>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7"/>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7"/>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4" name="Google Shape;1354;p67"/>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355" name="Google Shape;1355;p67"/>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356" name="Google Shape;1356;p67"/>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357" name="Google Shape;1357;p67"/>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7"/>
          <p:cNvSpPr/>
          <p:nvPr/>
        </p:nvSpPr>
        <p:spPr>
          <a:xfrm>
            <a:off x="6564330" y="33379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7"/>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7"/>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7"/>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1362" name="Google Shape;1362;p67"/>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1363" name="Google Shape;1363;p67"/>
          <p:cNvSpPr txBox="1"/>
          <p:nvPr/>
        </p:nvSpPr>
        <p:spPr>
          <a:xfrm>
            <a:off x="362000" y="34404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1-p</a:t>
            </a:r>
            <a:endParaRPr sz="1600"/>
          </a:p>
        </p:txBody>
      </p:sp>
      <p:sp>
        <p:nvSpPr>
          <p:cNvPr id="1364" name="Google Shape;1364;p67"/>
          <p:cNvSpPr txBox="1"/>
          <p:nvPr/>
        </p:nvSpPr>
        <p:spPr>
          <a:xfrm>
            <a:off x="2998500" y="30269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
        <p:nvSpPr>
          <p:cNvPr id="1365" name="Google Shape;1365;p67"/>
          <p:cNvSpPr txBox="1"/>
          <p:nvPr/>
        </p:nvSpPr>
        <p:spPr>
          <a:xfrm>
            <a:off x="5364800" y="3075125"/>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r>
              <a:rPr lang="en" sz="1600"/>
              <a:t>p</a:t>
            </a:r>
            <a:endParaRPr sz="1600"/>
          </a:p>
        </p:txBody>
      </p:sp>
      <p:sp>
        <p:nvSpPr>
          <p:cNvPr id="1366" name="Google Shape;1366;p67"/>
          <p:cNvSpPr txBox="1"/>
          <p:nvPr/>
        </p:nvSpPr>
        <p:spPr>
          <a:xfrm>
            <a:off x="7915425" y="26114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12"/>
                                        </p:tgtEl>
                                      </p:cBhvr>
                                    </p:animEffect>
                                    <p:set>
                                      <p:cBhvr>
                                        <p:cTn dur="1" fill="hold">
                                          <p:stCondLst>
                                            <p:cond delay="1000"/>
                                          </p:stCondLst>
                                        </p:cTn>
                                        <p:tgtEl>
                                          <p:spTgt spid="13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12"/>
                                        </p:tgtEl>
                                      </p:cBhvr>
                                    </p:animEffect>
                                    <p:set>
                                      <p:cBhvr>
                                        <p:cTn dur="1" fill="hold">
                                          <p:stCondLst>
                                            <p:cond delay="1000"/>
                                          </p:stCondLst>
                                        </p:cTn>
                                        <p:tgtEl>
                                          <p:spTgt spid="13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11"/>
                                        </p:tgtEl>
                                      </p:cBhvr>
                                    </p:animEffect>
                                    <p:set>
                                      <p:cBhvr>
                                        <p:cTn dur="1" fill="hold">
                                          <p:stCondLst>
                                            <p:cond delay="1000"/>
                                          </p:stCondLst>
                                        </p:cTn>
                                        <p:tgtEl>
                                          <p:spTgt spid="13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22"/>
                                        </p:tgtEl>
                                      </p:cBhvr>
                                    </p:animEffect>
                                    <p:set>
                                      <p:cBhvr>
                                        <p:cTn dur="1" fill="hold">
                                          <p:stCondLst>
                                            <p:cond delay="1000"/>
                                          </p:stCondLst>
                                        </p:cTn>
                                        <p:tgtEl>
                                          <p:spTgt spid="13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16"/>
                                        </p:tgtEl>
                                      </p:cBhvr>
                                    </p:animEffect>
                                    <p:set>
                                      <p:cBhvr>
                                        <p:cTn dur="1" fill="hold">
                                          <p:stCondLst>
                                            <p:cond delay="1000"/>
                                          </p:stCondLst>
                                        </p:cTn>
                                        <p:tgtEl>
                                          <p:spTgt spid="1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15"/>
                                        </p:tgtEl>
                                      </p:cBhvr>
                                    </p:animEffect>
                                    <p:set>
                                      <p:cBhvr>
                                        <p:cTn dur="1" fill="hold">
                                          <p:stCondLst>
                                            <p:cond delay="1000"/>
                                          </p:stCondLst>
                                        </p:cTn>
                                        <p:tgtEl>
                                          <p:spTgt spid="13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19"/>
                                        </p:tgtEl>
                                      </p:cBhvr>
                                    </p:animEffect>
                                    <p:set>
                                      <p:cBhvr>
                                        <p:cTn dur="1" fill="hold">
                                          <p:stCondLst>
                                            <p:cond delay="1000"/>
                                          </p:stCondLst>
                                        </p:cTn>
                                        <p:tgtEl>
                                          <p:spTgt spid="13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0" name="Shape 1370"/>
        <p:cNvGrpSpPr/>
        <p:nvPr/>
      </p:nvGrpSpPr>
      <p:grpSpPr>
        <a:xfrm>
          <a:off x="0" y="0"/>
          <a:ext cx="0" cy="0"/>
          <a:chOff x="0" y="0"/>
          <a:chExt cx="0" cy="0"/>
        </a:xfrm>
      </p:grpSpPr>
      <p:sp>
        <p:nvSpPr>
          <p:cNvPr id="1371" name="Google Shape;1371;p68"/>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highlight>
                  <a:schemeClr val="lt1"/>
                </a:highlight>
              </a:rPr>
              <a:t>Under-representation Bias</a:t>
            </a:r>
            <a:endParaRPr sz="3800">
              <a:highlight>
                <a:schemeClr val="lt1"/>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1372" name="Google Shape;1372;p68"/>
          <p:cNvSpPr txBox="1"/>
          <p:nvPr/>
        </p:nvSpPr>
        <p:spPr>
          <a:xfrm>
            <a:off x="52800" y="404375"/>
            <a:ext cx="9038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 sz="1600">
                <a:solidFill>
                  <a:schemeClr val="dk1"/>
                </a:solidFill>
                <a:highlight>
                  <a:schemeClr val="lt1"/>
                </a:highlight>
              </a:rPr>
              <a:t>Even if β</a:t>
            </a:r>
            <a:r>
              <a:rPr baseline="-25000" lang="en" sz="1600">
                <a:solidFill>
                  <a:schemeClr val="dk1"/>
                </a:solidFill>
                <a:highlight>
                  <a:schemeClr val="lt1"/>
                </a:highlight>
              </a:rPr>
              <a:t>pos</a:t>
            </a:r>
            <a:r>
              <a:rPr lang="en" sz="1600">
                <a:solidFill>
                  <a:schemeClr val="dk1"/>
                </a:solidFill>
                <a:highlight>
                  <a:schemeClr val="lt1"/>
                </a:highlight>
              </a:rPr>
              <a:t>gets small that </a:t>
            </a:r>
            <a:r>
              <a:rPr lang="en" sz="1600">
                <a:solidFill>
                  <a:schemeClr val="dk1"/>
                </a:solidFill>
                <a:highlight>
                  <a:schemeClr val="lt1"/>
                </a:highlight>
              </a:rPr>
              <a:t>ERM would want to classify all B as negative it cannot do this </a:t>
            </a:r>
            <a:r>
              <a:rPr lang="en" sz="1600">
                <a:solidFill>
                  <a:schemeClr val="dk1"/>
                </a:solidFill>
                <a:highlight>
                  <a:schemeClr val="lt1"/>
                </a:highlight>
              </a:rPr>
              <a:t>because</a:t>
            </a:r>
            <a:r>
              <a:rPr lang="en" sz="1600">
                <a:solidFill>
                  <a:schemeClr val="dk1"/>
                </a:solidFill>
                <a:highlight>
                  <a:schemeClr val="lt1"/>
                </a:highlight>
              </a:rPr>
              <a:t> it will never </a:t>
            </a:r>
            <a:r>
              <a:rPr lang="en" sz="1600">
                <a:solidFill>
                  <a:schemeClr val="dk1"/>
                </a:solidFill>
                <a:highlight>
                  <a:schemeClr val="lt1"/>
                </a:highlight>
              </a:rPr>
              <a:t>satisfy</a:t>
            </a:r>
            <a:r>
              <a:rPr lang="en" sz="1600">
                <a:solidFill>
                  <a:schemeClr val="dk1"/>
                </a:solidFill>
                <a:highlight>
                  <a:schemeClr val="lt1"/>
                </a:highlight>
              </a:rPr>
              <a:t> EO. You will have to classify all of A as negative also. </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 sz="1600">
                <a:solidFill>
                  <a:schemeClr val="dk1"/>
                </a:solidFill>
                <a:highlight>
                  <a:schemeClr val="lt1"/>
                </a:highlight>
              </a:rPr>
              <a:t>So the A group will help ERM get the correct answer on B. </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 sz="1600">
                <a:solidFill>
                  <a:schemeClr val="dk1"/>
                </a:solidFill>
                <a:highlight>
                  <a:schemeClr val="lt1"/>
                </a:highlight>
              </a:rPr>
              <a:t>Unless β</a:t>
            </a:r>
            <a:r>
              <a:rPr baseline="-25000" lang="en" sz="1600">
                <a:solidFill>
                  <a:schemeClr val="dk1"/>
                </a:solidFill>
                <a:highlight>
                  <a:schemeClr val="lt1"/>
                </a:highlight>
              </a:rPr>
              <a:t>pos</a:t>
            </a:r>
            <a:r>
              <a:rPr lang="en" sz="1600">
                <a:solidFill>
                  <a:schemeClr val="dk1"/>
                </a:solidFill>
                <a:highlight>
                  <a:schemeClr val="lt1"/>
                </a:highlight>
              </a:rPr>
              <a:t> = 0 the probabilities are undefined because you are conditioning on 0 or extreme parameters that classify all A an B as negative but unlikely if A is majority. </a:t>
            </a:r>
            <a:endParaRPr sz="1600">
              <a:solidFill>
                <a:schemeClr val="dk1"/>
              </a:solidFill>
              <a:highlight>
                <a:schemeClr val="lt1"/>
              </a:highlight>
            </a:endParaRPr>
          </a:p>
        </p:txBody>
      </p:sp>
      <p:sp>
        <p:nvSpPr>
          <p:cNvPr id="1373" name="Google Shape;1373;p68"/>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8"/>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8"/>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8"/>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8"/>
          <p:cNvSpPr/>
          <p:nvPr/>
        </p:nvSpPr>
        <p:spPr>
          <a:xfrm>
            <a:off x="7077428" y="4178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8"/>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8"/>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8"/>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8"/>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8"/>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8"/>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8"/>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8"/>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8"/>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8"/>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8"/>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8"/>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8"/>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8"/>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8"/>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8"/>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8"/>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5" name="Google Shape;1395;p68"/>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396" name="Google Shape;1396;p68"/>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8"/>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8"/>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8"/>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8"/>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8"/>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8"/>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8"/>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8"/>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8"/>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8"/>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8"/>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8"/>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8"/>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8"/>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8"/>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8"/>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8"/>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8"/>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8"/>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8"/>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8"/>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8" name="Google Shape;1418;p68"/>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419" name="Google Shape;1419;p68"/>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420" name="Google Shape;1420;p68"/>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421" name="Google Shape;1421;p68"/>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8"/>
          <p:cNvSpPr/>
          <p:nvPr/>
        </p:nvSpPr>
        <p:spPr>
          <a:xfrm>
            <a:off x="6564330" y="33379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8"/>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8"/>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8"/>
          <p:cNvSpPr txBox="1"/>
          <p:nvPr/>
        </p:nvSpPr>
        <p:spPr>
          <a:xfrm>
            <a:off x="2855275" y="44930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A</a:t>
            </a:r>
            <a:endParaRPr baseline="-25000"/>
          </a:p>
        </p:txBody>
      </p:sp>
      <p:sp>
        <p:nvSpPr>
          <p:cNvPr id="1426" name="Google Shape;1426;p68"/>
          <p:cNvSpPr txBox="1"/>
          <p:nvPr/>
        </p:nvSpPr>
        <p:spPr>
          <a:xfrm>
            <a:off x="8021025" y="4581200"/>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1"/>
                </a:solidFill>
              </a:rPr>
              <a:t>h</a:t>
            </a:r>
            <a:r>
              <a:rPr baseline="30000" i="1" lang="en" sz="1600">
                <a:solidFill>
                  <a:schemeClr val="dk1"/>
                </a:solidFill>
              </a:rPr>
              <a:t>*</a:t>
            </a:r>
            <a:r>
              <a:rPr baseline="-25000" i="1" lang="en" sz="1600">
                <a:solidFill>
                  <a:schemeClr val="dk1"/>
                </a:solidFill>
              </a:rPr>
              <a:t>B</a:t>
            </a:r>
            <a:endParaRPr i="1" sz="1600">
              <a:solidFill>
                <a:schemeClr val="dk1"/>
              </a:solidFill>
            </a:endParaRPr>
          </a:p>
        </p:txBody>
      </p:sp>
      <p:sp>
        <p:nvSpPr>
          <p:cNvPr id="1427" name="Google Shape;1427;p68"/>
          <p:cNvSpPr txBox="1"/>
          <p:nvPr/>
        </p:nvSpPr>
        <p:spPr>
          <a:xfrm>
            <a:off x="362000" y="3440475"/>
            <a:ext cx="5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1-p</a:t>
            </a:r>
            <a:endParaRPr sz="1600"/>
          </a:p>
        </p:txBody>
      </p:sp>
      <p:sp>
        <p:nvSpPr>
          <p:cNvPr id="1428" name="Google Shape;1428;p68"/>
          <p:cNvSpPr txBox="1"/>
          <p:nvPr/>
        </p:nvSpPr>
        <p:spPr>
          <a:xfrm>
            <a:off x="2998500" y="30269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
        <p:nvSpPr>
          <p:cNvPr id="1429" name="Google Shape;1429;p68"/>
          <p:cNvSpPr txBox="1"/>
          <p:nvPr/>
        </p:nvSpPr>
        <p:spPr>
          <a:xfrm>
            <a:off x="5364800" y="3075125"/>
            <a:ext cx="95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1-</a:t>
            </a:r>
            <a:r>
              <a:rPr lang="en" sz="1600"/>
              <a:t>p</a:t>
            </a:r>
            <a:endParaRPr sz="1600"/>
          </a:p>
        </p:txBody>
      </p:sp>
      <p:sp>
        <p:nvSpPr>
          <p:cNvPr id="1430" name="Google Shape;1430;p68"/>
          <p:cNvSpPr txBox="1"/>
          <p:nvPr/>
        </p:nvSpPr>
        <p:spPr>
          <a:xfrm>
            <a:off x="7915425" y="2611413"/>
            <a:ext cx="46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p</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6"/>
                                        </p:tgtEl>
                                      </p:cBhvr>
                                    </p:animEffect>
                                    <p:set>
                                      <p:cBhvr>
                                        <p:cTn dur="1" fill="hold">
                                          <p:stCondLst>
                                            <p:cond delay="1000"/>
                                          </p:stCondLst>
                                        </p:cTn>
                                        <p:tgtEl>
                                          <p:spTgt spid="13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6"/>
                                        </p:tgtEl>
                                      </p:cBhvr>
                                    </p:animEffect>
                                    <p:set>
                                      <p:cBhvr>
                                        <p:cTn dur="1" fill="hold">
                                          <p:stCondLst>
                                            <p:cond delay="1000"/>
                                          </p:stCondLst>
                                        </p:cTn>
                                        <p:tgtEl>
                                          <p:spTgt spid="13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5"/>
                                        </p:tgtEl>
                                      </p:cBhvr>
                                    </p:animEffect>
                                    <p:set>
                                      <p:cBhvr>
                                        <p:cTn dur="1" fill="hold">
                                          <p:stCondLst>
                                            <p:cond delay="1000"/>
                                          </p:stCondLst>
                                        </p:cTn>
                                        <p:tgtEl>
                                          <p:spTgt spid="13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86"/>
                                        </p:tgtEl>
                                      </p:cBhvr>
                                    </p:animEffect>
                                    <p:set>
                                      <p:cBhvr>
                                        <p:cTn dur="1" fill="hold">
                                          <p:stCondLst>
                                            <p:cond delay="1000"/>
                                          </p:stCondLst>
                                        </p:cTn>
                                        <p:tgtEl>
                                          <p:spTgt spid="13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80"/>
                                        </p:tgtEl>
                                      </p:cBhvr>
                                    </p:animEffect>
                                    <p:set>
                                      <p:cBhvr>
                                        <p:cTn dur="1" fill="hold">
                                          <p:stCondLst>
                                            <p:cond delay="1000"/>
                                          </p:stCondLst>
                                        </p:cTn>
                                        <p:tgtEl>
                                          <p:spTgt spid="13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9"/>
                                        </p:tgtEl>
                                      </p:cBhvr>
                                    </p:animEffect>
                                    <p:set>
                                      <p:cBhvr>
                                        <p:cTn dur="1" fill="hold">
                                          <p:stCondLst>
                                            <p:cond delay="1000"/>
                                          </p:stCondLst>
                                        </p:cTn>
                                        <p:tgtEl>
                                          <p:spTgt spid="13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83"/>
                                        </p:tgtEl>
                                      </p:cBhvr>
                                    </p:animEffect>
                                    <p:set>
                                      <p:cBhvr>
                                        <p:cTn dur="1" fill="hold">
                                          <p:stCondLst>
                                            <p:cond delay="1000"/>
                                          </p:stCondLst>
                                        </p:cTn>
                                        <p:tgtEl>
                                          <p:spTgt spid="13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4" name="Shape 1434"/>
        <p:cNvGrpSpPr/>
        <p:nvPr/>
      </p:nvGrpSpPr>
      <p:grpSpPr>
        <a:xfrm>
          <a:off x="0" y="0"/>
          <a:ext cx="0" cy="0"/>
          <a:chOff x="0" y="0"/>
          <a:chExt cx="0" cy="0"/>
        </a:xfrm>
      </p:grpSpPr>
      <p:sp>
        <p:nvSpPr>
          <p:cNvPr id="1435" name="Google Shape;1435;p69"/>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28947"/>
              <a:buFont typeface="Arial"/>
              <a:buNone/>
            </a:pPr>
            <a:r>
              <a:rPr b="1" lang="en">
                <a:highlight>
                  <a:schemeClr val="lt1"/>
                </a:highlight>
              </a:rPr>
              <a:t>Labeling Bias</a:t>
            </a:r>
            <a:endParaRPr sz="3800">
              <a:highlight>
                <a:schemeClr val="lt1"/>
              </a:highlight>
            </a:endParaRPr>
          </a:p>
          <a:p>
            <a:pPr indent="0" lvl="0" marL="0" rtl="0" algn="ctr">
              <a:lnSpc>
                <a:spcPct val="115000"/>
              </a:lnSpc>
              <a:spcBef>
                <a:spcPts val="0"/>
              </a:spcBef>
              <a:spcAft>
                <a:spcPts val="0"/>
              </a:spcAft>
              <a:buNone/>
            </a:pPr>
            <a:r>
              <a:t/>
            </a:r>
            <a:endParaRPr b="1">
              <a:solidFill>
                <a:srgbClr val="313131"/>
              </a:solidFill>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1436" name="Google Shape;1436;p69"/>
          <p:cNvSpPr txBox="1"/>
          <p:nvPr/>
        </p:nvSpPr>
        <p:spPr>
          <a:xfrm>
            <a:off x="58350" y="539825"/>
            <a:ext cx="8940000" cy="2385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 sz="1600">
                <a:solidFill>
                  <a:schemeClr val="dk1"/>
                </a:solidFill>
                <a:highlight>
                  <a:schemeClr val="lt1"/>
                </a:highlight>
              </a:rPr>
              <a:t>γ</a:t>
            </a:r>
            <a:r>
              <a:rPr lang="en" sz="1600">
                <a:solidFill>
                  <a:schemeClr val="dk1"/>
                </a:solidFill>
                <a:highlight>
                  <a:schemeClr val="lt1"/>
                </a:highlight>
              </a:rPr>
              <a:t>  fraction </a:t>
            </a:r>
            <a:r>
              <a:rPr lang="en" sz="1600">
                <a:solidFill>
                  <a:schemeClr val="dk1"/>
                </a:solidFill>
                <a:highlight>
                  <a:schemeClr val="lt1"/>
                </a:highlight>
              </a:rPr>
              <a:t>positive</a:t>
            </a:r>
            <a:r>
              <a:rPr lang="en" sz="1600">
                <a:solidFill>
                  <a:schemeClr val="dk1"/>
                </a:solidFill>
                <a:highlight>
                  <a:schemeClr val="lt1"/>
                </a:highlight>
              </a:rPr>
              <a:t> examples of B </a:t>
            </a:r>
            <a:r>
              <a:rPr lang="en" sz="1600">
                <a:solidFill>
                  <a:schemeClr val="dk1"/>
                </a:solidFill>
                <a:highlight>
                  <a:schemeClr val="lt1"/>
                </a:highlight>
              </a:rPr>
              <a:t>mislabeled</a:t>
            </a:r>
            <a:r>
              <a:rPr lang="en" sz="1600">
                <a:solidFill>
                  <a:schemeClr val="dk1"/>
                </a:solidFill>
                <a:highlight>
                  <a:schemeClr val="lt1"/>
                </a:highlight>
              </a:rPr>
              <a:t> as negative. </a:t>
            </a:r>
            <a:endParaRPr sz="1600">
              <a:solidFill>
                <a:schemeClr val="dk1"/>
              </a:solidFill>
              <a:highlight>
                <a:schemeClr val="lt1"/>
              </a:highlight>
            </a:endParaRPr>
          </a:p>
          <a:p>
            <a:pPr indent="-330200" lvl="0" marL="457200" rtl="0" algn="l">
              <a:spcBef>
                <a:spcPts val="0"/>
              </a:spcBef>
              <a:spcAft>
                <a:spcPts val="0"/>
              </a:spcAft>
              <a:buClr>
                <a:schemeClr val="dk1"/>
              </a:buClr>
              <a:buSzPts val="1600"/>
              <a:buChar char="●"/>
            </a:pPr>
            <a:r>
              <a:rPr lang="en" sz="1600">
                <a:solidFill>
                  <a:schemeClr val="dk1"/>
                </a:solidFill>
                <a:highlight>
                  <a:schemeClr val="lt1"/>
                </a:highlight>
              </a:rPr>
              <a:t>ERM by itself does the right thing and produces </a:t>
            </a:r>
            <a:r>
              <a:rPr i="1" lang="en" sz="1600">
                <a:solidFill>
                  <a:schemeClr val="dk1"/>
                </a:solidFill>
              </a:rPr>
              <a:t>h</a:t>
            </a:r>
            <a:r>
              <a:rPr baseline="30000" i="1" lang="en" sz="1600">
                <a:solidFill>
                  <a:schemeClr val="dk1"/>
                </a:solidFill>
              </a:rPr>
              <a:t>*</a:t>
            </a:r>
            <a:r>
              <a:rPr baseline="-25000" i="1" lang="en" sz="1600">
                <a:solidFill>
                  <a:schemeClr val="dk1"/>
                </a:solidFill>
              </a:rPr>
              <a:t>A </a:t>
            </a:r>
            <a:r>
              <a:rPr i="1" lang="en" sz="1600">
                <a:solidFill>
                  <a:schemeClr val="dk1"/>
                </a:solidFill>
              </a:rPr>
              <a:t> </a:t>
            </a:r>
            <a:r>
              <a:rPr lang="en" sz="1600">
                <a:solidFill>
                  <a:schemeClr val="dk1"/>
                </a:solidFill>
              </a:rPr>
              <a:t>and</a:t>
            </a:r>
            <a:r>
              <a:rPr i="1" lang="en" sz="1600">
                <a:solidFill>
                  <a:schemeClr val="dk1"/>
                </a:solidFill>
              </a:rPr>
              <a:t> h</a:t>
            </a:r>
            <a:r>
              <a:rPr baseline="30000" i="1" lang="en" sz="1600">
                <a:solidFill>
                  <a:schemeClr val="dk1"/>
                </a:solidFill>
              </a:rPr>
              <a:t>*</a:t>
            </a:r>
            <a:r>
              <a:rPr baseline="-25000" i="1" lang="en" sz="1600">
                <a:solidFill>
                  <a:schemeClr val="dk1"/>
                </a:solidFill>
              </a:rPr>
              <a:t>B</a:t>
            </a:r>
            <a:r>
              <a:rPr i="1" lang="en" sz="1600">
                <a:solidFill>
                  <a:schemeClr val="dk1"/>
                </a:solidFill>
              </a:rPr>
              <a:t> </a:t>
            </a:r>
            <a:r>
              <a:rPr lang="en" sz="1600">
                <a:solidFill>
                  <a:schemeClr val="dk1"/>
                </a:solidFill>
                <a:highlight>
                  <a:schemeClr val="lt1"/>
                </a:highlight>
              </a:rPr>
              <a:t>until γ &gt; 1- (</a:t>
            </a:r>
            <a:r>
              <a:rPr i="1" lang="en" sz="1600">
                <a:solidFill>
                  <a:schemeClr val="dk1"/>
                </a:solidFill>
              </a:rPr>
              <a:t>η</a:t>
            </a:r>
            <a:r>
              <a:rPr lang="en" sz="1600">
                <a:solidFill>
                  <a:schemeClr val="dk1"/>
                </a:solidFill>
              </a:rPr>
              <a:t>/1-</a:t>
            </a:r>
            <a:r>
              <a:rPr i="1" lang="en" sz="1600">
                <a:solidFill>
                  <a:schemeClr val="dk1"/>
                </a:solidFill>
              </a:rPr>
              <a:t>η</a:t>
            </a:r>
            <a:r>
              <a:rPr lang="en" sz="1600">
                <a:solidFill>
                  <a:schemeClr val="dk1"/>
                </a:solidFill>
              </a:rPr>
              <a:t>) at which point classifies all B as negative.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Equal Opportunity still works because </a:t>
            </a:r>
            <a:r>
              <a:rPr lang="en" sz="1600">
                <a:solidFill>
                  <a:schemeClr val="dk1"/>
                </a:solidFill>
                <a:highlight>
                  <a:schemeClr val="lt1"/>
                </a:highlight>
              </a:rPr>
              <a:t>Pr(predict +|true +) and Pr(predict +) don’t change. </a:t>
            </a:r>
            <a:r>
              <a:rPr lang="en" sz="1600">
                <a:solidFill>
                  <a:schemeClr val="dk1"/>
                </a:solidFill>
              </a:rPr>
              <a:t>They are in the same ratio still. So if you are blue that was not mislabel still have the same chance of being below or above the line. </a:t>
            </a:r>
            <a:endParaRPr sz="1600">
              <a:solidFill>
                <a:schemeClr val="dk1"/>
              </a:solidFill>
            </a:endParaRPr>
          </a:p>
          <a:p>
            <a:pPr indent="-330200" lvl="0" marL="457200" rtl="0" algn="l">
              <a:spcBef>
                <a:spcPts val="0"/>
              </a:spcBef>
              <a:spcAft>
                <a:spcPts val="0"/>
              </a:spcAft>
              <a:buClr>
                <a:schemeClr val="dk1"/>
              </a:buClr>
              <a:buSzPts val="1600"/>
              <a:buChar char="●"/>
            </a:pPr>
            <a:r>
              <a:rPr i="1" lang="en" sz="1600">
                <a:solidFill>
                  <a:schemeClr val="dk1"/>
                </a:solidFill>
              </a:rPr>
              <a:t>h</a:t>
            </a:r>
            <a:r>
              <a:rPr baseline="30000" i="1" lang="en" sz="1600">
                <a:solidFill>
                  <a:schemeClr val="dk1"/>
                </a:solidFill>
              </a:rPr>
              <a:t>*</a:t>
            </a:r>
            <a:r>
              <a:rPr baseline="-25000" i="1" lang="en" sz="1600">
                <a:solidFill>
                  <a:schemeClr val="dk1"/>
                </a:solidFill>
              </a:rPr>
              <a:t>A </a:t>
            </a:r>
            <a:r>
              <a:rPr i="1" lang="en" sz="1600">
                <a:solidFill>
                  <a:schemeClr val="dk1"/>
                </a:solidFill>
              </a:rPr>
              <a:t> </a:t>
            </a:r>
            <a:r>
              <a:rPr lang="en" sz="1600">
                <a:solidFill>
                  <a:schemeClr val="dk1"/>
                </a:solidFill>
              </a:rPr>
              <a:t>protects</a:t>
            </a:r>
            <a:r>
              <a:rPr i="1" lang="en" sz="1600">
                <a:solidFill>
                  <a:schemeClr val="dk1"/>
                </a:solidFill>
              </a:rPr>
              <a:t> h</a:t>
            </a:r>
            <a:r>
              <a:rPr baseline="30000" i="1" lang="en" sz="1600">
                <a:solidFill>
                  <a:schemeClr val="dk1"/>
                </a:solidFill>
              </a:rPr>
              <a:t>*</a:t>
            </a:r>
            <a:r>
              <a:rPr baseline="-25000" i="1" lang="en" sz="1600">
                <a:solidFill>
                  <a:schemeClr val="dk1"/>
                </a:solidFill>
              </a:rPr>
              <a:t>B  </a:t>
            </a:r>
            <a:r>
              <a:rPr lang="en" sz="1600">
                <a:solidFill>
                  <a:schemeClr val="dk1"/>
                </a:solidFill>
              </a:rPr>
              <a:t> because if you move classifier for B up you have to do the same with A and this would increase error rate and ERM is trying to minimize error subject to this constraint. </a:t>
            </a:r>
            <a:endParaRPr sz="1600">
              <a:solidFill>
                <a:schemeClr val="dk1"/>
              </a:solidFill>
            </a:endParaRPr>
          </a:p>
          <a:p>
            <a:pPr indent="0" lvl="0" marL="457200" rtl="0" algn="l">
              <a:spcBef>
                <a:spcPts val="0"/>
              </a:spcBef>
              <a:spcAft>
                <a:spcPts val="0"/>
              </a:spcAft>
              <a:buNone/>
            </a:pPr>
            <a:r>
              <a:t/>
            </a:r>
            <a:endParaRPr sz="1500">
              <a:solidFill>
                <a:schemeClr val="dk1"/>
              </a:solidFill>
            </a:endParaRPr>
          </a:p>
        </p:txBody>
      </p:sp>
      <p:sp>
        <p:nvSpPr>
          <p:cNvPr id="1437" name="Google Shape;1437;p69"/>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9"/>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9"/>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9"/>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9"/>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9"/>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9"/>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9"/>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9"/>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9"/>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9"/>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9"/>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9"/>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9"/>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9"/>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9"/>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9"/>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9"/>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9"/>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9"/>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9"/>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9"/>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9" name="Google Shape;1459;p69"/>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460" name="Google Shape;1460;p69"/>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9"/>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9"/>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9"/>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9"/>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9"/>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9"/>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9"/>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9"/>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9"/>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9"/>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9"/>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9"/>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9"/>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9"/>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9"/>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9"/>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9"/>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9"/>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9"/>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9"/>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9"/>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2" name="Google Shape;1482;p69"/>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483" name="Google Shape;1483;p69"/>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484" name="Google Shape;1484;p69"/>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485" name="Google Shape;1485;p69"/>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9"/>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9"/>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9"/>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9"/>
          <p:cNvSpPr/>
          <p:nvPr/>
        </p:nvSpPr>
        <p:spPr>
          <a:xfrm>
            <a:off x="7535979" y="39820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9"/>
          <p:cNvSpPr/>
          <p:nvPr/>
        </p:nvSpPr>
        <p:spPr>
          <a:xfrm>
            <a:off x="7735004" y="3540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9"/>
          <p:cNvSpPr/>
          <p:nvPr/>
        </p:nvSpPr>
        <p:spPr>
          <a:xfrm>
            <a:off x="6794954" y="449306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55"/>
                                        </p:tgtEl>
                                      </p:cBhvr>
                                    </p:animEffect>
                                    <p:set>
                                      <p:cBhvr>
                                        <p:cTn dur="1" fill="hold">
                                          <p:stCondLst>
                                            <p:cond delay="1000"/>
                                          </p:stCondLst>
                                        </p:cTn>
                                        <p:tgtEl>
                                          <p:spTgt spid="14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2800"/>
                                        <p:tgtEl>
                                          <p:spTgt spid="1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47"/>
                                        </p:tgtEl>
                                      </p:cBhvr>
                                    </p:animEffect>
                                    <p:set>
                                      <p:cBhvr>
                                        <p:cTn dur="1" fill="hold">
                                          <p:stCondLst>
                                            <p:cond delay="1000"/>
                                          </p:stCondLst>
                                        </p:cTn>
                                        <p:tgtEl>
                                          <p:spTgt spid="14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2800"/>
                                        <p:tgtEl>
                                          <p:spTgt spid="1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41"/>
                                        </p:tgtEl>
                                      </p:cBhvr>
                                    </p:animEffect>
                                    <p:set>
                                      <p:cBhvr>
                                        <p:cTn dur="1" fill="hold">
                                          <p:stCondLst>
                                            <p:cond delay="1000"/>
                                          </p:stCondLst>
                                        </p:cTn>
                                        <p:tgtEl>
                                          <p:spTgt spid="14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2700"/>
                                        <p:tgtEl>
                                          <p:spTgt spid="1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5" name="Shape 1495"/>
        <p:cNvGrpSpPr/>
        <p:nvPr/>
      </p:nvGrpSpPr>
      <p:grpSpPr>
        <a:xfrm>
          <a:off x="0" y="0"/>
          <a:ext cx="0" cy="0"/>
          <a:chOff x="0" y="0"/>
          <a:chExt cx="0" cy="0"/>
        </a:xfrm>
      </p:grpSpPr>
      <p:sp>
        <p:nvSpPr>
          <p:cNvPr id="1496" name="Google Shape;1496;p70"/>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highlight>
                  <a:schemeClr val="lt1"/>
                </a:highlight>
              </a:rPr>
              <a:t>Labeling Bias</a:t>
            </a:r>
            <a:endParaRPr sz="3800">
              <a:highlight>
                <a:schemeClr val="lt1"/>
              </a:highlight>
            </a:endParaRPr>
          </a:p>
          <a:p>
            <a:pPr indent="0" lvl="0" marL="0" rtl="0" algn="ctr">
              <a:lnSpc>
                <a:spcPct val="115000"/>
              </a:lnSpc>
              <a:spcBef>
                <a:spcPts val="0"/>
              </a:spcBef>
              <a:spcAft>
                <a:spcPts val="0"/>
              </a:spcAft>
              <a:buNone/>
            </a:pPr>
            <a:r>
              <a:t/>
            </a:r>
            <a:endParaRPr b="1">
              <a:solidFill>
                <a:srgbClr val="313131"/>
              </a:solidFill>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1497" name="Google Shape;1497;p70"/>
          <p:cNvSpPr txBox="1"/>
          <p:nvPr/>
        </p:nvSpPr>
        <p:spPr>
          <a:xfrm>
            <a:off x="58350" y="691250"/>
            <a:ext cx="89400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highlight>
                  <a:schemeClr val="lt1"/>
                </a:highlight>
              </a:rPr>
              <a:t>Demographic parity works</a:t>
            </a:r>
            <a:endParaRPr sz="1500">
              <a:solidFill>
                <a:schemeClr val="dk1"/>
              </a:solidFill>
              <a:highlight>
                <a:schemeClr val="lt1"/>
              </a:highlight>
            </a:endParaRPr>
          </a:p>
          <a:p>
            <a:pPr indent="-323850" lvl="0" marL="457200" rtl="0" algn="l">
              <a:spcBef>
                <a:spcPts val="0"/>
              </a:spcBef>
              <a:spcAft>
                <a:spcPts val="0"/>
              </a:spcAft>
              <a:buClr>
                <a:schemeClr val="dk1"/>
              </a:buClr>
              <a:buSzPts val="1500"/>
              <a:buChar char="●"/>
            </a:pPr>
            <a:r>
              <a:rPr lang="en" sz="1500">
                <a:solidFill>
                  <a:schemeClr val="dk1"/>
                </a:solidFill>
                <a:highlight>
                  <a:schemeClr val="lt1"/>
                </a:highlight>
              </a:rPr>
              <a:t>Notice Pr ( predict -| true -) has changed, so </a:t>
            </a:r>
            <a:r>
              <a:rPr i="1" lang="en" sz="1500">
                <a:solidFill>
                  <a:schemeClr val="dk1"/>
                </a:solidFill>
              </a:rPr>
              <a:t>h</a:t>
            </a:r>
            <a:r>
              <a:rPr baseline="30000" i="1" lang="en" sz="1500">
                <a:solidFill>
                  <a:schemeClr val="dk1"/>
                </a:solidFill>
              </a:rPr>
              <a:t>*</a:t>
            </a:r>
            <a:r>
              <a:rPr baseline="-25000" i="1" lang="en" sz="1500">
                <a:solidFill>
                  <a:schemeClr val="dk1"/>
                </a:solidFill>
              </a:rPr>
              <a:t>A </a:t>
            </a:r>
            <a:r>
              <a:rPr i="1" lang="en" sz="1500">
                <a:solidFill>
                  <a:schemeClr val="dk1"/>
                </a:solidFill>
              </a:rPr>
              <a:t> </a:t>
            </a:r>
            <a:r>
              <a:rPr lang="en" sz="1500">
                <a:solidFill>
                  <a:schemeClr val="dk1"/>
                </a:solidFill>
              </a:rPr>
              <a:t>and</a:t>
            </a:r>
            <a:r>
              <a:rPr i="1" lang="en" sz="1500">
                <a:solidFill>
                  <a:schemeClr val="dk1"/>
                </a:solidFill>
              </a:rPr>
              <a:t> h</a:t>
            </a:r>
            <a:r>
              <a:rPr baseline="30000" i="1" lang="en" sz="1500">
                <a:solidFill>
                  <a:schemeClr val="dk1"/>
                </a:solidFill>
              </a:rPr>
              <a:t>*</a:t>
            </a:r>
            <a:r>
              <a:rPr baseline="-25000" i="1" lang="en" sz="1500">
                <a:solidFill>
                  <a:schemeClr val="dk1"/>
                </a:solidFill>
              </a:rPr>
              <a:t>B  </a:t>
            </a:r>
            <a:r>
              <a:rPr lang="en" sz="1500">
                <a:solidFill>
                  <a:schemeClr val="dk1"/>
                </a:solidFill>
              </a:rPr>
              <a:t>so no longer satisfy Equalized Odds on the training data. Even the blue points are correctly balanced on the B side the the red points are not.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The red points use to be more below than above but now the ratio is different because of all these mislabeled positives and more of them were on the positive side than the negative of the classifier.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If you add these mislabeled points above the classifier the fraction of negative points above the classifier has changed from B to A. </a:t>
            </a:r>
            <a:endParaRPr sz="1500">
              <a:solidFill>
                <a:schemeClr val="dk1"/>
              </a:solidFill>
            </a:endParaRPr>
          </a:p>
          <a:p>
            <a:pPr indent="0" lvl="0" marL="457200" rtl="0" algn="l">
              <a:spcBef>
                <a:spcPts val="0"/>
              </a:spcBef>
              <a:spcAft>
                <a:spcPts val="0"/>
              </a:spcAft>
              <a:buNone/>
            </a:pPr>
            <a:r>
              <a:t/>
            </a:r>
            <a:endParaRPr sz="1500">
              <a:solidFill>
                <a:schemeClr val="dk1"/>
              </a:solidFill>
            </a:endParaRPr>
          </a:p>
        </p:txBody>
      </p:sp>
      <p:sp>
        <p:nvSpPr>
          <p:cNvPr id="1498" name="Google Shape;1498;p70"/>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0"/>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0"/>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0"/>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0"/>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0"/>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0"/>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0"/>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0"/>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0"/>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0"/>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0"/>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0"/>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0"/>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0"/>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0"/>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0"/>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0"/>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0" name="Google Shape;1520;p70"/>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521" name="Google Shape;1521;p70"/>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0"/>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0"/>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0"/>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0"/>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0"/>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0"/>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0"/>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0"/>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0"/>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0"/>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0"/>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0"/>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0"/>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0"/>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0"/>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0"/>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0"/>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0"/>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0"/>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0"/>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0"/>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3" name="Google Shape;1543;p70"/>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544" name="Google Shape;1544;p70"/>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545" name="Google Shape;1545;p70"/>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546" name="Google Shape;1546;p70"/>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0"/>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0"/>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0"/>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0"/>
          <p:cNvSpPr/>
          <p:nvPr/>
        </p:nvSpPr>
        <p:spPr>
          <a:xfrm>
            <a:off x="7535979" y="39820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0"/>
          <p:cNvSpPr/>
          <p:nvPr/>
        </p:nvSpPr>
        <p:spPr>
          <a:xfrm>
            <a:off x="7735004" y="3540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0"/>
          <p:cNvSpPr/>
          <p:nvPr/>
        </p:nvSpPr>
        <p:spPr>
          <a:xfrm>
            <a:off x="6794954" y="449306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16"/>
                                        </p:tgtEl>
                                      </p:cBhvr>
                                    </p:animEffect>
                                    <p:set>
                                      <p:cBhvr>
                                        <p:cTn dur="1" fill="hold">
                                          <p:stCondLst>
                                            <p:cond delay="1000"/>
                                          </p:stCondLst>
                                        </p:cTn>
                                        <p:tgtEl>
                                          <p:spTgt spid="15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2800"/>
                                        <p:tgtEl>
                                          <p:spTgt spid="1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08"/>
                                        </p:tgtEl>
                                      </p:cBhvr>
                                    </p:animEffect>
                                    <p:set>
                                      <p:cBhvr>
                                        <p:cTn dur="1" fill="hold">
                                          <p:stCondLst>
                                            <p:cond delay="1000"/>
                                          </p:stCondLst>
                                        </p:cTn>
                                        <p:tgtEl>
                                          <p:spTgt spid="15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2800"/>
                                        <p:tgtEl>
                                          <p:spTgt spid="1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02"/>
                                        </p:tgtEl>
                                      </p:cBhvr>
                                    </p:animEffect>
                                    <p:set>
                                      <p:cBhvr>
                                        <p:cTn dur="1" fill="hold">
                                          <p:stCondLst>
                                            <p:cond delay="1000"/>
                                          </p:stCondLst>
                                        </p:cTn>
                                        <p:tgtEl>
                                          <p:spTgt spid="15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2"/>
                                        </p:tgtEl>
                                        <p:attrNameLst>
                                          <p:attrName>style.visibility</p:attrName>
                                        </p:attrNameLst>
                                      </p:cBhvr>
                                      <p:to>
                                        <p:strVal val="visible"/>
                                      </p:to>
                                    </p:set>
                                    <p:animEffect filter="fade" transition="in">
                                      <p:cBhvr>
                                        <p:cTn dur="2700"/>
                                        <p:tgtEl>
                                          <p:spTgt spid="1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6" name="Shape 1556"/>
        <p:cNvGrpSpPr/>
        <p:nvPr/>
      </p:nvGrpSpPr>
      <p:grpSpPr>
        <a:xfrm>
          <a:off x="0" y="0"/>
          <a:ext cx="0" cy="0"/>
          <a:chOff x="0" y="0"/>
          <a:chExt cx="0" cy="0"/>
        </a:xfrm>
      </p:grpSpPr>
      <p:sp>
        <p:nvSpPr>
          <p:cNvPr id="1557" name="Google Shape;1557;p71"/>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highlight>
                  <a:schemeClr val="lt1"/>
                </a:highlight>
              </a:rPr>
              <a:t>Labeling Bias</a:t>
            </a:r>
            <a:endParaRPr sz="3800">
              <a:highlight>
                <a:schemeClr val="lt1"/>
              </a:highlight>
            </a:endParaRPr>
          </a:p>
          <a:p>
            <a:pPr indent="0" lvl="0" marL="0" rtl="0" algn="ctr">
              <a:lnSpc>
                <a:spcPct val="115000"/>
              </a:lnSpc>
              <a:spcBef>
                <a:spcPts val="0"/>
              </a:spcBef>
              <a:spcAft>
                <a:spcPts val="0"/>
              </a:spcAft>
              <a:buNone/>
            </a:pPr>
            <a:r>
              <a:t/>
            </a:r>
            <a:endParaRPr b="1">
              <a:solidFill>
                <a:srgbClr val="313131"/>
              </a:solidFill>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1558" name="Google Shape;1558;p71"/>
          <p:cNvSpPr txBox="1"/>
          <p:nvPr/>
        </p:nvSpPr>
        <p:spPr>
          <a:xfrm>
            <a:off x="58350" y="691250"/>
            <a:ext cx="8940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a:solidFill>
                  <a:schemeClr val="dk1"/>
                </a:solidFill>
                <a:highlight>
                  <a:schemeClr val="lt1"/>
                </a:highlight>
              </a:rPr>
              <a:t>Calibration continues to force the </a:t>
            </a:r>
            <a:r>
              <a:rPr lang="en">
                <a:solidFill>
                  <a:schemeClr val="dk1"/>
                </a:solidFill>
                <a:highlight>
                  <a:schemeClr val="lt1"/>
                </a:highlight>
              </a:rPr>
              <a:t>classifier</a:t>
            </a:r>
            <a:r>
              <a:rPr lang="en">
                <a:solidFill>
                  <a:schemeClr val="dk1"/>
                </a:solidFill>
                <a:highlight>
                  <a:schemeClr val="lt1"/>
                </a:highlight>
              </a:rPr>
              <a:t> to favor group A and hurt group B to </a:t>
            </a:r>
            <a:r>
              <a:rPr lang="en">
                <a:solidFill>
                  <a:schemeClr val="dk1"/>
                </a:solidFill>
                <a:highlight>
                  <a:schemeClr val="lt1"/>
                </a:highlight>
              </a:rPr>
              <a:t>equalize</a:t>
            </a:r>
            <a:r>
              <a:rPr lang="en">
                <a:solidFill>
                  <a:schemeClr val="dk1"/>
                </a:solidFill>
                <a:highlight>
                  <a:schemeClr val="lt1"/>
                </a:highlight>
              </a:rPr>
              <a:t> </a:t>
            </a:r>
            <a:r>
              <a:rPr lang="en" sz="1500">
                <a:solidFill>
                  <a:schemeClr val="dk1"/>
                </a:solidFill>
              </a:rPr>
              <a:t>Pr (true +| predict+) and  Pr (true -| predict- ). </a:t>
            </a:r>
            <a:r>
              <a:rPr lang="en">
                <a:solidFill>
                  <a:schemeClr val="dk1"/>
                </a:solidFill>
                <a:highlight>
                  <a:schemeClr val="lt1"/>
                </a:highlight>
              </a:rPr>
              <a:t> </a:t>
            </a:r>
            <a:endParaRPr sz="1500">
              <a:solidFill>
                <a:schemeClr val="dk1"/>
              </a:solidFill>
            </a:endParaRPr>
          </a:p>
          <a:p>
            <a:pPr indent="0" lvl="0" marL="457200" rtl="0" algn="l">
              <a:spcBef>
                <a:spcPts val="0"/>
              </a:spcBef>
              <a:spcAft>
                <a:spcPts val="0"/>
              </a:spcAft>
              <a:buNone/>
            </a:pPr>
            <a:r>
              <a:t/>
            </a:r>
            <a:endParaRPr sz="1500">
              <a:solidFill>
                <a:schemeClr val="dk1"/>
              </a:solidFill>
            </a:endParaRPr>
          </a:p>
        </p:txBody>
      </p:sp>
      <p:sp>
        <p:nvSpPr>
          <p:cNvPr id="1559" name="Google Shape;1559;p71"/>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1"/>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1"/>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1"/>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1"/>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1"/>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1"/>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1"/>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1"/>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1"/>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1"/>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1"/>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1"/>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1"/>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1"/>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1" name="Google Shape;1581;p71"/>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582" name="Google Shape;1582;p71"/>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1"/>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1"/>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1"/>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1"/>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1"/>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1"/>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1"/>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1"/>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1"/>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1"/>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1"/>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1"/>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1"/>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1"/>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1"/>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1"/>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1"/>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1"/>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1"/>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1"/>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4" name="Google Shape;1604;p71"/>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605" name="Google Shape;1605;p71"/>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606" name="Google Shape;1606;p71"/>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607" name="Google Shape;1607;p71"/>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1"/>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1"/>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1"/>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1"/>
          <p:cNvSpPr/>
          <p:nvPr/>
        </p:nvSpPr>
        <p:spPr>
          <a:xfrm>
            <a:off x="7535979" y="39820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1"/>
          <p:cNvSpPr/>
          <p:nvPr/>
        </p:nvSpPr>
        <p:spPr>
          <a:xfrm>
            <a:off x="7735004" y="3540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1"/>
          <p:cNvSpPr/>
          <p:nvPr/>
        </p:nvSpPr>
        <p:spPr>
          <a:xfrm>
            <a:off x="6794954" y="449306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77"/>
                                        </p:tgtEl>
                                      </p:cBhvr>
                                    </p:animEffect>
                                    <p:set>
                                      <p:cBhvr>
                                        <p:cTn dur="1" fill="hold">
                                          <p:stCondLst>
                                            <p:cond delay="1000"/>
                                          </p:stCondLst>
                                        </p:cTn>
                                        <p:tgtEl>
                                          <p:spTgt spid="15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1"/>
                                        </p:tgtEl>
                                        <p:attrNameLst>
                                          <p:attrName>style.visibility</p:attrName>
                                        </p:attrNameLst>
                                      </p:cBhvr>
                                      <p:to>
                                        <p:strVal val="visible"/>
                                      </p:to>
                                    </p:set>
                                    <p:animEffect filter="fade" transition="in">
                                      <p:cBhvr>
                                        <p:cTn dur="2800"/>
                                        <p:tgtEl>
                                          <p:spTgt spid="16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69"/>
                                        </p:tgtEl>
                                      </p:cBhvr>
                                    </p:animEffect>
                                    <p:set>
                                      <p:cBhvr>
                                        <p:cTn dur="1" fill="hold">
                                          <p:stCondLst>
                                            <p:cond delay="1000"/>
                                          </p:stCondLst>
                                        </p:cTn>
                                        <p:tgtEl>
                                          <p:spTgt spid="15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2800"/>
                                        <p:tgtEl>
                                          <p:spTgt spid="1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63"/>
                                        </p:tgtEl>
                                      </p:cBhvr>
                                    </p:animEffect>
                                    <p:set>
                                      <p:cBhvr>
                                        <p:cTn dur="1" fill="hold">
                                          <p:stCondLst>
                                            <p:cond delay="1000"/>
                                          </p:stCondLst>
                                        </p:cTn>
                                        <p:tgtEl>
                                          <p:spTgt spid="15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2700"/>
                                        <p:tgtEl>
                                          <p:spTgt spid="1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idx="4294967295" type="title"/>
          </p:nvPr>
        </p:nvSpPr>
        <p:spPr>
          <a:xfrm>
            <a:off x="311700" y="372500"/>
            <a:ext cx="85206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Du Bois on Science </a:t>
            </a:r>
            <a:endParaRPr b="1" sz="3000"/>
          </a:p>
        </p:txBody>
      </p:sp>
      <p:cxnSp>
        <p:nvCxnSpPr>
          <p:cNvPr id="90" name="Google Shape;90;p18"/>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sp>
        <p:nvSpPr>
          <p:cNvPr id="91" name="Google Shape;91;p18"/>
          <p:cNvSpPr txBox="1"/>
          <p:nvPr>
            <p:ph idx="4294967295" type="body"/>
          </p:nvPr>
        </p:nvSpPr>
        <p:spPr>
          <a:xfrm>
            <a:off x="2776950" y="1025850"/>
            <a:ext cx="5836500" cy="389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rgbClr val="000000"/>
              </a:buClr>
              <a:buSzPts val="1800"/>
              <a:buChar char="●"/>
            </a:pPr>
            <a:r>
              <a:rPr lang="en">
                <a:solidFill>
                  <a:srgbClr val="000000"/>
                </a:solidFill>
              </a:rPr>
              <a:t>Statistician Frederick L. Hoffman’s work had an influential effect on American discussions of black criminality. Hoffman’s Race Traits and Tendencies of the American Negro (1896) was a pioneering statistical analysis of black health and criminality. </a:t>
            </a:r>
            <a:endParaRPr>
              <a:solidFill>
                <a:srgbClr val="000000"/>
              </a:solidFill>
            </a:endParaRPr>
          </a:p>
          <a:p>
            <a:pPr indent="0" lvl="0" marL="0" rtl="0" algn="l">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t/>
            </a:r>
            <a:endParaRPr sz="20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rPr lang="en" sz="2000">
                <a:solidFill>
                  <a:schemeClr val="accent5"/>
                </a:solidFill>
                <a:latin typeface="Arial"/>
                <a:ea typeface="Arial"/>
                <a:cs typeface="Arial"/>
                <a:sym typeface="Arial"/>
              </a:rPr>
              <a:t> </a:t>
            </a:r>
            <a:endParaRPr sz="2000">
              <a:solidFill>
                <a:schemeClr val="accent5"/>
              </a:solidFill>
              <a:latin typeface="Arial"/>
              <a:ea typeface="Arial"/>
              <a:cs typeface="Arial"/>
              <a:sym typeface="Arial"/>
            </a:endParaRPr>
          </a:p>
          <a:p>
            <a:pPr indent="0" lvl="0" marL="0" rtl="0" algn="l">
              <a:spcBef>
                <a:spcPts val="0"/>
              </a:spcBef>
              <a:spcAft>
                <a:spcPts val="1200"/>
              </a:spcAft>
              <a:buNone/>
            </a:pPr>
            <a:r>
              <a:t/>
            </a:r>
            <a:endParaRPr sz="1000"/>
          </a:p>
        </p:txBody>
      </p:sp>
      <p:pic>
        <p:nvPicPr>
          <p:cNvPr id="92" name="Google Shape;92;p18"/>
          <p:cNvPicPr preferRelativeResize="0"/>
          <p:nvPr/>
        </p:nvPicPr>
        <p:blipFill>
          <a:blip r:embed="rId3">
            <a:alphaModFix/>
          </a:blip>
          <a:stretch>
            <a:fillRect/>
          </a:stretch>
        </p:blipFill>
        <p:spPr>
          <a:xfrm>
            <a:off x="138700" y="1025850"/>
            <a:ext cx="2360700" cy="2035291"/>
          </a:xfrm>
          <a:prstGeom prst="rect">
            <a:avLst/>
          </a:prstGeom>
          <a:noFill/>
          <a:ln>
            <a:noFill/>
          </a:ln>
        </p:spPr>
      </p:pic>
      <p:pic>
        <p:nvPicPr>
          <p:cNvPr id="93" name="Google Shape;93;p18"/>
          <p:cNvPicPr preferRelativeResize="0"/>
          <p:nvPr/>
        </p:nvPicPr>
        <p:blipFill>
          <a:blip r:embed="rId4">
            <a:alphaModFix/>
          </a:blip>
          <a:stretch>
            <a:fillRect/>
          </a:stretch>
        </p:blipFill>
        <p:spPr>
          <a:xfrm>
            <a:off x="84113" y="3213541"/>
            <a:ext cx="2469872" cy="177755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7" name="Shape 1617"/>
        <p:cNvGrpSpPr/>
        <p:nvPr/>
      </p:nvGrpSpPr>
      <p:grpSpPr>
        <a:xfrm>
          <a:off x="0" y="0"/>
          <a:ext cx="0" cy="0"/>
          <a:chOff x="0" y="0"/>
          <a:chExt cx="0" cy="0"/>
        </a:xfrm>
      </p:grpSpPr>
      <p:sp>
        <p:nvSpPr>
          <p:cNvPr id="1618" name="Google Shape;1618;p72"/>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b="1" lang="en">
                <a:highlight>
                  <a:schemeClr val="lt1"/>
                </a:highlight>
              </a:rPr>
              <a:t>Both Bias Models </a:t>
            </a:r>
            <a:endParaRPr sz="3800">
              <a:highlight>
                <a:schemeClr val="lt1"/>
              </a:highlight>
            </a:endParaRPr>
          </a:p>
          <a:p>
            <a:pPr indent="0" lvl="0" marL="0" rtl="0" algn="ctr">
              <a:lnSpc>
                <a:spcPct val="115000"/>
              </a:lnSpc>
              <a:spcBef>
                <a:spcPts val="0"/>
              </a:spcBef>
              <a:spcAft>
                <a:spcPts val="0"/>
              </a:spcAft>
              <a:buNone/>
            </a:pPr>
            <a:r>
              <a:t/>
            </a:r>
            <a:endParaRPr b="1">
              <a:solidFill>
                <a:srgbClr val="313131"/>
              </a:solidFill>
            </a:endParaRPr>
          </a:p>
          <a:p>
            <a:pPr indent="0" lvl="0" marL="0" rtl="0" algn="l">
              <a:lnSpc>
                <a:spcPct val="115000"/>
              </a:lnSpc>
              <a:spcBef>
                <a:spcPts val="0"/>
              </a:spcBef>
              <a:spcAft>
                <a:spcPts val="0"/>
              </a:spcAft>
              <a:buNone/>
            </a:pPr>
            <a:r>
              <a:t/>
            </a:r>
            <a:endParaRPr sz="3800">
              <a:highlight>
                <a:srgbClr val="F3F3F3"/>
              </a:highlight>
              <a:latin typeface="Arial"/>
              <a:ea typeface="Arial"/>
              <a:cs typeface="Arial"/>
              <a:sym typeface="Arial"/>
            </a:endParaRPr>
          </a:p>
          <a:p>
            <a:pPr indent="0" lvl="0" marL="0" rtl="0" algn="l">
              <a:lnSpc>
                <a:spcPct val="115000"/>
              </a:lnSpc>
              <a:spcBef>
                <a:spcPts val="0"/>
              </a:spcBef>
              <a:spcAft>
                <a:spcPts val="0"/>
              </a:spcAft>
              <a:buNone/>
            </a:pPr>
            <a:r>
              <a:t/>
            </a:r>
            <a:endParaRPr b="1" sz="2500"/>
          </a:p>
        </p:txBody>
      </p:sp>
      <p:sp>
        <p:nvSpPr>
          <p:cNvPr id="1619" name="Google Shape;1619;p72"/>
          <p:cNvSpPr txBox="1"/>
          <p:nvPr/>
        </p:nvSpPr>
        <p:spPr>
          <a:xfrm>
            <a:off x="58350" y="691250"/>
            <a:ext cx="8940000" cy="86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a:solidFill>
                  <a:schemeClr val="dk1"/>
                </a:solidFill>
                <a:highlight>
                  <a:schemeClr val="lt1"/>
                </a:highlight>
              </a:rPr>
              <a:t>Equality</a:t>
            </a:r>
            <a:r>
              <a:rPr lang="en">
                <a:solidFill>
                  <a:schemeClr val="dk1"/>
                </a:solidFill>
                <a:highlight>
                  <a:schemeClr val="lt1"/>
                </a:highlight>
              </a:rPr>
              <a:t> of </a:t>
            </a:r>
            <a:r>
              <a:rPr lang="en">
                <a:solidFill>
                  <a:schemeClr val="dk1"/>
                </a:solidFill>
                <a:highlight>
                  <a:schemeClr val="lt1"/>
                </a:highlight>
              </a:rPr>
              <a:t>Opportunity</a:t>
            </a:r>
            <a:r>
              <a:rPr lang="en">
                <a:solidFill>
                  <a:schemeClr val="dk1"/>
                </a:solidFill>
                <a:highlight>
                  <a:schemeClr val="lt1"/>
                </a:highlight>
              </a:rPr>
              <a:t> will continue to work </a:t>
            </a:r>
            <a:r>
              <a:rPr lang="en">
                <a:solidFill>
                  <a:schemeClr val="dk1"/>
                </a:solidFill>
                <a:highlight>
                  <a:schemeClr val="lt1"/>
                </a:highlight>
              </a:rPr>
              <a:t>until bias is so overwhelming ERM would rather classify all A and B as negative. </a:t>
            </a:r>
            <a:r>
              <a:rPr lang="en">
                <a:solidFill>
                  <a:schemeClr val="dk1"/>
                </a:solidFill>
                <a:highlight>
                  <a:schemeClr val="lt1"/>
                </a:highlight>
              </a:rPr>
              <a:t> </a:t>
            </a:r>
            <a:r>
              <a:rPr lang="en">
                <a:solidFill>
                  <a:schemeClr val="dk1"/>
                </a:solidFill>
                <a:highlight>
                  <a:schemeClr val="lt1"/>
                </a:highlight>
              </a:rPr>
              <a:t> </a:t>
            </a:r>
            <a:endParaRPr sz="1500">
              <a:solidFill>
                <a:schemeClr val="dk1"/>
              </a:solidFill>
            </a:endParaRPr>
          </a:p>
          <a:p>
            <a:pPr indent="0" lvl="0" marL="457200" rtl="0" algn="l">
              <a:spcBef>
                <a:spcPts val="0"/>
              </a:spcBef>
              <a:spcAft>
                <a:spcPts val="0"/>
              </a:spcAft>
              <a:buNone/>
            </a:pPr>
            <a:r>
              <a:t/>
            </a:r>
            <a:endParaRPr sz="1500">
              <a:solidFill>
                <a:schemeClr val="dk1"/>
              </a:solidFill>
            </a:endParaRPr>
          </a:p>
        </p:txBody>
      </p:sp>
      <p:sp>
        <p:nvSpPr>
          <p:cNvPr id="1620" name="Google Shape;1620;p72"/>
          <p:cNvSpPr/>
          <p:nvPr/>
        </p:nvSpPr>
        <p:spPr>
          <a:xfrm>
            <a:off x="6955017" y="27880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2"/>
          <p:cNvSpPr/>
          <p:nvPr/>
        </p:nvSpPr>
        <p:spPr>
          <a:xfrm>
            <a:off x="7261049" y="29172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2"/>
          <p:cNvSpPr/>
          <p:nvPr/>
        </p:nvSpPr>
        <p:spPr>
          <a:xfrm>
            <a:off x="7095746" y="34428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2"/>
          <p:cNvSpPr/>
          <p:nvPr/>
        </p:nvSpPr>
        <p:spPr>
          <a:xfrm>
            <a:off x="7023505" y="31108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2"/>
          <p:cNvSpPr/>
          <p:nvPr/>
        </p:nvSpPr>
        <p:spPr>
          <a:xfrm>
            <a:off x="6865928" y="44308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2"/>
          <p:cNvSpPr/>
          <p:nvPr/>
        </p:nvSpPr>
        <p:spPr>
          <a:xfrm>
            <a:off x="7275034" y="32769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2"/>
          <p:cNvSpPr/>
          <p:nvPr/>
        </p:nvSpPr>
        <p:spPr>
          <a:xfrm>
            <a:off x="7361643" y="36463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2"/>
          <p:cNvSpPr/>
          <p:nvPr/>
        </p:nvSpPr>
        <p:spPr>
          <a:xfrm>
            <a:off x="7578805" y="32576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2"/>
          <p:cNvSpPr/>
          <p:nvPr/>
        </p:nvSpPr>
        <p:spPr>
          <a:xfrm>
            <a:off x="6652630" y="29293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2"/>
          <p:cNvSpPr/>
          <p:nvPr/>
        </p:nvSpPr>
        <p:spPr>
          <a:xfrm>
            <a:off x="7651429" y="29172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2"/>
          <p:cNvSpPr/>
          <p:nvPr/>
        </p:nvSpPr>
        <p:spPr>
          <a:xfrm>
            <a:off x="7785871" y="35404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2"/>
          <p:cNvSpPr/>
          <p:nvPr/>
        </p:nvSpPr>
        <p:spPr>
          <a:xfrm>
            <a:off x="6191529" y="35670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2"/>
          <p:cNvSpPr/>
          <p:nvPr/>
        </p:nvSpPr>
        <p:spPr>
          <a:xfrm>
            <a:off x="6496259" y="41857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2"/>
          <p:cNvSpPr/>
          <p:nvPr/>
        </p:nvSpPr>
        <p:spPr>
          <a:xfrm>
            <a:off x="6133725" y="40976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2"/>
          <p:cNvSpPr/>
          <p:nvPr/>
        </p:nvSpPr>
        <p:spPr>
          <a:xfrm>
            <a:off x="6390911" y="3702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2"/>
          <p:cNvSpPr/>
          <p:nvPr/>
        </p:nvSpPr>
        <p:spPr>
          <a:xfrm>
            <a:off x="6474411" y="38998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2"/>
          <p:cNvSpPr/>
          <p:nvPr/>
        </p:nvSpPr>
        <p:spPr>
          <a:xfrm>
            <a:off x="6251346" y="33559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2"/>
          <p:cNvSpPr/>
          <p:nvPr/>
        </p:nvSpPr>
        <p:spPr>
          <a:xfrm>
            <a:off x="6794961" y="40976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2"/>
          <p:cNvSpPr/>
          <p:nvPr/>
        </p:nvSpPr>
        <p:spPr>
          <a:xfrm>
            <a:off x="7578805" y="39356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2"/>
          <p:cNvSpPr/>
          <p:nvPr/>
        </p:nvSpPr>
        <p:spPr>
          <a:xfrm>
            <a:off x="6162846" y="38493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2"/>
          <p:cNvSpPr/>
          <p:nvPr/>
        </p:nvSpPr>
        <p:spPr>
          <a:xfrm>
            <a:off x="6762238" y="37708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2"/>
          <p:cNvSpPr/>
          <p:nvPr/>
        </p:nvSpPr>
        <p:spPr>
          <a:xfrm>
            <a:off x="7321741" y="257175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2" name="Google Shape;1642;p72"/>
          <p:cNvCxnSpPr/>
          <p:nvPr/>
        </p:nvCxnSpPr>
        <p:spPr>
          <a:xfrm>
            <a:off x="6593552" y="30765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643" name="Google Shape;1643;p72"/>
          <p:cNvSpPr/>
          <p:nvPr/>
        </p:nvSpPr>
        <p:spPr>
          <a:xfrm>
            <a:off x="1734617" y="262147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2"/>
          <p:cNvSpPr/>
          <p:nvPr/>
        </p:nvSpPr>
        <p:spPr>
          <a:xfrm>
            <a:off x="2040649" y="275069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2"/>
          <p:cNvSpPr/>
          <p:nvPr/>
        </p:nvSpPr>
        <p:spPr>
          <a:xfrm>
            <a:off x="1875346" y="327628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2"/>
          <p:cNvSpPr/>
          <p:nvPr/>
        </p:nvSpPr>
        <p:spPr>
          <a:xfrm>
            <a:off x="1803105" y="294421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2"/>
          <p:cNvSpPr/>
          <p:nvPr/>
        </p:nvSpPr>
        <p:spPr>
          <a:xfrm>
            <a:off x="1645528" y="42642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2"/>
          <p:cNvSpPr/>
          <p:nvPr/>
        </p:nvSpPr>
        <p:spPr>
          <a:xfrm>
            <a:off x="2054634" y="3110301"/>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2"/>
          <p:cNvSpPr/>
          <p:nvPr/>
        </p:nvSpPr>
        <p:spPr>
          <a:xfrm>
            <a:off x="2141243" y="3479724"/>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2"/>
          <p:cNvSpPr/>
          <p:nvPr/>
        </p:nvSpPr>
        <p:spPr>
          <a:xfrm>
            <a:off x="2358405" y="309107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2"/>
          <p:cNvSpPr/>
          <p:nvPr/>
        </p:nvSpPr>
        <p:spPr>
          <a:xfrm>
            <a:off x="1432230" y="2762768"/>
            <a:ext cx="408000" cy="3711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a:off x="2431029" y="275069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2"/>
          <p:cNvSpPr/>
          <p:nvPr/>
        </p:nvSpPr>
        <p:spPr>
          <a:xfrm>
            <a:off x="2565471" y="3373857"/>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2"/>
          <p:cNvSpPr/>
          <p:nvPr/>
        </p:nvSpPr>
        <p:spPr>
          <a:xfrm>
            <a:off x="971129" y="3400429"/>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2"/>
          <p:cNvSpPr/>
          <p:nvPr/>
        </p:nvSpPr>
        <p:spPr>
          <a:xfrm>
            <a:off x="1275859" y="401919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2"/>
          <p:cNvSpPr/>
          <p:nvPr/>
        </p:nvSpPr>
        <p:spPr>
          <a:xfrm>
            <a:off x="913325" y="3931086"/>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2"/>
          <p:cNvSpPr/>
          <p:nvPr/>
        </p:nvSpPr>
        <p:spPr>
          <a:xfrm>
            <a:off x="1170511" y="35358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2"/>
          <p:cNvSpPr/>
          <p:nvPr/>
        </p:nvSpPr>
        <p:spPr>
          <a:xfrm>
            <a:off x="1254011" y="373322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2"/>
          <p:cNvSpPr/>
          <p:nvPr/>
        </p:nvSpPr>
        <p:spPr>
          <a:xfrm>
            <a:off x="1030946" y="31893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2"/>
          <p:cNvSpPr/>
          <p:nvPr/>
        </p:nvSpPr>
        <p:spPr>
          <a:xfrm>
            <a:off x="1574561" y="393108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2"/>
          <p:cNvSpPr/>
          <p:nvPr/>
        </p:nvSpPr>
        <p:spPr>
          <a:xfrm>
            <a:off x="2358405" y="376909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2"/>
          <p:cNvSpPr/>
          <p:nvPr/>
        </p:nvSpPr>
        <p:spPr>
          <a:xfrm>
            <a:off x="942446" y="3682774"/>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2"/>
          <p:cNvSpPr/>
          <p:nvPr/>
        </p:nvSpPr>
        <p:spPr>
          <a:xfrm>
            <a:off x="1541838" y="360425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2"/>
          <p:cNvSpPr/>
          <p:nvPr/>
        </p:nvSpPr>
        <p:spPr>
          <a:xfrm>
            <a:off x="1400616" y="327628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5" name="Google Shape;1665;p72"/>
          <p:cNvCxnSpPr/>
          <p:nvPr/>
        </p:nvCxnSpPr>
        <p:spPr>
          <a:xfrm>
            <a:off x="1373152" y="2909959"/>
            <a:ext cx="1369500" cy="1728900"/>
          </a:xfrm>
          <a:prstGeom prst="straightConnector1">
            <a:avLst/>
          </a:prstGeom>
          <a:noFill/>
          <a:ln cap="flat" cmpd="sng" w="38100">
            <a:solidFill>
              <a:srgbClr val="00FF00"/>
            </a:solidFill>
            <a:prstDash val="solid"/>
            <a:round/>
            <a:headEnd len="med" w="med" type="none"/>
            <a:tailEnd len="med" w="med" type="none"/>
          </a:ln>
        </p:spPr>
      </p:cxnSp>
      <p:sp>
        <p:nvSpPr>
          <p:cNvPr id="1666" name="Google Shape;1666;p72"/>
          <p:cNvSpPr txBox="1"/>
          <p:nvPr/>
        </p:nvSpPr>
        <p:spPr>
          <a:xfrm>
            <a:off x="178400" y="4305325"/>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A</a:t>
            </a:r>
            <a:endParaRPr b="1" sz="3000"/>
          </a:p>
        </p:txBody>
      </p:sp>
      <p:sp>
        <p:nvSpPr>
          <p:cNvPr id="1667" name="Google Shape;1667;p72"/>
          <p:cNvSpPr txBox="1"/>
          <p:nvPr/>
        </p:nvSpPr>
        <p:spPr>
          <a:xfrm>
            <a:off x="5197400" y="4185800"/>
            <a:ext cx="56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rPr>
              <a:t>B</a:t>
            </a:r>
            <a:endParaRPr b="1" sz="3000"/>
          </a:p>
        </p:txBody>
      </p:sp>
      <p:sp>
        <p:nvSpPr>
          <p:cNvPr id="1668" name="Google Shape;1668;p72"/>
          <p:cNvSpPr/>
          <p:nvPr/>
        </p:nvSpPr>
        <p:spPr>
          <a:xfrm>
            <a:off x="2024430" y="4493070"/>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2"/>
          <p:cNvSpPr/>
          <p:nvPr/>
        </p:nvSpPr>
        <p:spPr>
          <a:xfrm>
            <a:off x="5869305" y="3604245"/>
            <a:ext cx="289800" cy="395400"/>
          </a:xfrm>
          <a:prstGeom prst="mathPlus">
            <a:avLst>
              <a:gd fmla="val 23520" name="adj1"/>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2"/>
          <p:cNvSpPr/>
          <p:nvPr/>
        </p:nvSpPr>
        <p:spPr>
          <a:xfrm>
            <a:off x="2565484" y="3997007"/>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2"/>
          <p:cNvSpPr/>
          <p:nvPr/>
        </p:nvSpPr>
        <p:spPr>
          <a:xfrm>
            <a:off x="6593171" y="3501382"/>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2"/>
          <p:cNvSpPr/>
          <p:nvPr/>
        </p:nvSpPr>
        <p:spPr>
          <a:xfrm>
            <a:off x="7535979" y="39820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2"/>
          <p:cNvSpPr/>
          <p:nvPr/>
        </p:nvSpPr>
        <p:spPr>
          <a:xfrm>
            <a:off x="7735004" y="3540441"/>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2"/>
          <p:cNvSpPr/>
          <p:nvPr/>
        </p:nvSpPr>
        <p:spPr>
          <a:xfrm>
            <a:off x="6794954" y="4493066"/>
            <a:ext cx="369600" cy="395400"/>
          </a:xfrm>
          <a:prstGeom prst="mathMinus">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38"/>
                                        </p:tgtEl>
                                      </p:cBhvr>
                                    </p:animEffect>
                                    <p:set>
                                      <p:cBhvr>
                                        <p:cTn dur="1" fill="hold">
                                          <p:stCondLst>
                                            <p:cond delay="1000"/>
                                          </p:stCondLst>
                                        </p:cTn>
                                        <p:tgtEl>
                                          <p:spTgt spid="16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2800"/>
                                        <p:tgtEl>
                                          <p:spTgt spid="1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30"/>
                                        </p:tgtEl>
                                      </p:cBhvr>
                                    </p:animEffect>
                                    <p:set>
                                      <p:cBhvr>
                                        <p:cTn dur="1" fill="hold">
                                          <p:stCondLst>
                                            <p:cond delay="1000"/>
                                          </p:stCondLst>
                                        </p:cTn>
                                        <p:tgtEl>
                                          <p:spTgt spid="16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2800"/>
                                        <p:tgtEl>
                                          <p:spTgt spid="1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24"/>
                                        </p:tgtEl>
                                      </p:cBhvr>
                                    </p:animEffect>
                                    <p:set>
                                      <p:cBhvr>
                                        <p:cTn dur="1" fill="hold">
                                          <p:stCondLst>
                                            <p:cond delay="1000"/>
                                          </p:stCondLst>
                                        </p:cTn>
                                        <p:tgtEl>
                                          <p:spTgt spid="16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2700"/>
                                        <p:tgtEl>
                                          <p:spTgt spid="1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8" name="Shape 1678"/>
        <p:cNvGrpSpPr/>
        <p:nvPr/>
      </p:nvGrpSpPr>
      <p:grpSpPr>
        <a:xfrm>
          <a:off x="0" y="0"/>
          <a:ext cx="0" cy="0"/>
          <a:chOff x="0" y="0"/>
          <a:chExt cx="0" cy="0"/>
        </a:xfrm>
      </p:grpSpPr>
      <p:sp>
        <p:nvSpPr>
          <p:cNvPr id="1679" name="Google Shape;1679;p73"/>
          <p:cNvSpPr txBox="1"/>
          <p:nvPr>
            <p:ph idx="1" type="body"/>
          </p:nvPr>
        </p:nvSpPr>
        <p:spPr>
          <a:xfrm>
            <a:off x="743600" y="2044950"/>
            <a:ext cx="7884300" cy="196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 </a:t>
            </a:r>
            <a:endParaRPr b="1" sz="1800"/>
          </a:p>
        </p:txBody>
      </p:sp>
      <p:sp>
        <p:nvSpPr>
          <p:cNvPr id="1680" name="Google Shape;1680;p73"/>
          <p:cNvSpPr txBox="1"/>
          <p:nvPr>
            <p:ph type="title"/>
          </p:nvPr>
        </p:nvSpPr>
        <p:spPr>
          <a:xfrm>
            <a:off x="58350" y="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latin typeface="Arial"/>
                <a:ea typeface="Arial"/>
                <a:cs typeface="Arial"/>
                <a:sym typeface="Arial"/>
              </a:rPr>
              <a:t> Against Predictive Invariance</a:t>
            </a:r>
            <a:endParaRPr>
              <a:latin typeface="Arial"/>
              <a:ea typeface="Arial"/>
              <a:cs typeface="Arial"/>
              <a:sym typeface="Arial"/>
            </a:endParaRPr>
          </a:p>
          <a:p>
            <a:pPr indent="0" lvl="0" marL="0" rtl="0" algn="ctr">
              <a:lnSpc>
                <a:spcPct val="115000"/>
              </a:lnSpc>
              <a:spcBef>
                <a:spcPts val="0"/>
              </a:spcBef>
              <a:spcAft>
                <a:spcPts val="0"/>
              </a:spcAft>
              <a:buClr>
                <a:schemeClr val="dk1"/>
              </a:buClr>
              <a:buSzPct val="39285"/>
              <a:buFont typeface="Arial"/>
              <a:buNone/>
            </a:pPr>
            <a:r>
              <a:t/>
            </a:r>
            <a:endParaRPr b="1">
              <a:solidFill>
                <a:srgbClr val="002F4A"/>
              </a:solidFill>
              <a:latin typeface="Arial"/>
              <a:ea typeface="Arial"/>
              <a:cs typeface="Arial"/>
              <a:sym typeface="Arial"/>
            </a:endParaRPr>
          </a:p>
        </p:txBody>
      </p:sp>
      <p:pic>
        <p:nvPicPr>
          <p:cNvPr id="1681" name="Google Shape;1681;p73"/>
          <p:cNvPicPr preferRelativeResize="0"/>
          <p:nvPr/>
        </p:nvPicPr>
        <p:blipFill>
          <a:blip r:embed="rId3">
            <a:alphaModFix/>
          </a:blip>
          <a:stretch>
            <a:fillRect/>
          </a:stretch>
        </p:blipFill>
        <p:spPr>
          <a:xfrm>
            <a:off x="56625" y="3001810"/>
            <a:ext cx="3607322" cy="2221840"/>
          </a:xfrm>
          <a:prstGeom prst="rect">
            <a:avLst/>
          </a:prstGeom>
          <a:noFill/>
          <a:ln>
            <a:noFill/>
          </a:ln>
        </p:spPr>
      </p:pic>
      <p:pic>
        <p:nvPicPr>
          <p:cNvPr id="1682" name="Google Shape;1682;p73"/>
          <p:cNvPicPr preferRelativeResize="0"/>
          <p:nvPr/>
        </p:nvPicPr>
        <p:blipFill>
          <a:blip r:embed="rId4">
            <a:alphaModFix/>
          </a:blip>
          <a:stretch>
            <a:fillRect/>
          </a:stretch>
        </p:blipFill>
        <p:spPr>
          <a:xfrm>
            <a:off x="5232500" y="2942501"/>
            <a:ext cx="3706300" cy="2086000"/>
          </a:xfrm>
          <a:prstGeom prst="rect">
            <a:avLst/>
          </a:prstGeom>
          <a:noFill/>
          <a:ln>
            <a:noFill/>
          </a:ln>
        </p:spPr>
      </p:pic>
      <p:sp>
        <p:nvSpPr>
          <p:cNvPr id="1683" name="Google Shape;1683;p73"/>
          <p:cNvSpPr txBox="1"/>
          <p:nvPr/>
        </p:nvSpPr>
        <p:spPr>
          <a:xfrm>
            <a:off x="1386650" y="793500"/>
            <a:ext cx="6598200" cy="243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Alexander Williams Tolbert</a:t>
            </a:r>
            <a:endParaRPr sz="1500"/>
          </a:p>
          <a:p>
            <a:pPr indent="0" lvl="0" marL="0" rtl="0" algn="ctr">
              <a:spcBef>
                <a:spcPts val="0"/>
              </a:spcBef>
              <a:spcAft>
                <a:spcPts val="0"/>
              </a:spcAft>
              <a:buNone/>
            </a:pPr>
            <a:r>
              <a:rPr lang="en" sz="1500"/>
              <a:t>University of Pennsylvania,</a:t>
            </a:r>
            <a:endParaRPr sz="1500"/>
          </a:p>
          <a:p>
            <a:pPr indent="0" lvl="0" marL="0" rtl="0" algn="ctr">
              <a:spcBef>
                <a:spcPts val="0"/>
              </a:spcBef>
              <a:spcAft>
                <a:spcPts val="0"/>
              </a:spcAft>
              <a:buNone/>
            </a:pPr>
            <a:r>
              <a:rPr lang="en" sz="1500">
                <a:uFill>
                  <a:noFill/>
                </a:uFill>
                <a:hlinkClick r:id="rId5"/>
              </a:rPr>
              <a:t>altol25@upenn.edu</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t/>
            </a:r>
            <a:endParaRPr sz="1500"/>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ctr">
              <a:spcBef>
                <a:spcPts val="1600"/>
              </a:spcBef>
              <a:spcAft>
                <a:spcPts val="0"/>
              </a:spcAft>
              <a:buNone/>
            </a:pPr>
            <a:r>
              <a:t/>
            </a:r>
            <a:endParaRPr sz="1500">
              <a:latin typeface="Old Standard TT"/>
              <a:ea typeface="Old Standard TT"/>
              <a:cs typeface="Old Standard TT"/>
              <a:sym typeface="Old Standard TT"/>
            </a:endParaRPr>
          </a:p>
          <a:p>
            <a:pPr indent="0" lvl="0" marL="0" rtl="0" algn="ctr">
              <a:spcBef>
                <a:spcPts val="0"/>
              </a:spcBef>
              <a:spcAft>
                <a:spcPts val="0"/>
              </a:spcAft>
              <a:buNone/>
            </a:pPr>
            <a:r>
              <a:t/>
            </a:r>
            <a:endParaRPr sz="15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684" name="Google Shape;1684;p73"/>
          <p:cNvSpPr txBox="1"/>
          <p:nvPr/>
        </p:nvSpPr>
        <p:spPr>
          <a:xfrm>
            <a:off x="3099525" y="971175"/>
            <a:ext cx="6598200" cy="174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 </a:t>
            </a:r>
            <a:endParaRPr sz="1500"/>
          </a:p>
          <a:p>
            <a:pPr indent="0" lvl="0" marL="0" rtl="0" algn="ctr">
              <a:spcBef>
                <a:spcPts val="0"/>
              </a:spcBef>
              <a:spcAft>
                <a:spcPts val="0"/>
              </a:spcAft>
              <a:buNone/>
            </a:pPr>
            <a:r>
              <a:t/>
            </a:r>
            <a:endParaRPr sz="1500"/>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ctr">
              <a:spcBef>
                <a:spcPts val="1600"/>
              </a:spcBef>
              <a:spcAft>
                <a:spcPts val="0"/>
              </a:spcAft>
              <a:buNone/>
            </a:pPr>
            <a:r>
              <a:t/>
            </a:r>
            <a:endParaRPr sz="1500">
              <a:latin typeface="Old Standard TT"/>
              <a:ea typeface="Old Standard TT"/>
              <a:cs typeface="Old Standard TT"/>
              <a:sym typeface="Old Standard TT"/>
            </a:endParaRPr>
          </a:p>
          <a:p>
            <a:pPr indent="0" lvl="0" marL="0" rtl="0" algn="ctr">
              <a:spcBef>
                <a:spcPts val="0"/>
              </a:spcBef>
              <a:spcAft>
                <a:spcPts val="0"/>
              </a:spcAft>
              <a:buNone/>
            </a:pPr>
            <a:r>
              <a:t/>
            </a:r>
            <a:endParaRPr sz="15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74"/>
          <p:cNvSpPr txBox="1"/>
          <p:nvPr>
            <p:ph type="title"/>
          </p:nvPr>
        </p:nvSpPr>
        <p:spPr>
          <a:xfrm>
            <a:off x="177850" y="106950"/>
            <a:ext cx="9043200" cy="1006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 sz="3000"/>
              <a:t>Morals and Methodology</a:t>
            </a:r>
            <a:endParaRPr sz="3000"/>
          </a:p>
        </p:txBody>
      </p:sp>
      <p:sp>
        <p:nvSpPr>
          <p:cNvPr id="1690" name="Google Shape;1690;p74"/>
          <p:cNvSpPr txBox="1"/>
          <p:nvPr/>
        </p:nvSpPr>
        <p:spPr>
          <a:xfrm>
            <a:off x="509550" y="1243200"/>
            <a:ext cx="8124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We claim t</a:t>
            </a:r>
            <a:r>
              <a:rPr lang="en" sz="1800">
                <a:solidFill>
                  <a:schemeClr val="dk1"/>
                </a:solidFill>
              </a:rPr>
              <a:t>here can be no answer to the social justice critique until data science adopts a more causal orientation. </a:t>
            </a:r>
            <a:endParaRPr sz="1800">
              <a:solidFill>
                <a:schemeClr val="dk1"/>
              </a:solidFill>
            </a:endParaRPr>
          </a:p>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pic>
        <p:nvPicPr>
          <p:cNvPr id="1691" name="Google Shape;1691;p74"/>
          <p:cNvPicPr preferRelativeResize="0"/>
          <p:nvPr/>
        </p:nvPicPr>
        <p:blipFill>
          <a:blip r:embed="rId3">
            <a:alphaModFix/>
          </a:blip>
          <a:stretch>
            <a:fillRect/>
          </a:stretch>
        </p:blipFill>
        <p:spPr>
          <a:xfrm>
            <a:off x="371475" y="2582775"/>
            <a:ext cx="3082935" cy="2114550"/>
          </a:xfrm>
          <a:prstGeom prst="rect">
            <a:avLst/>
          </a:prstGeom>
          <a:noFill/>
          <a:ln cap="flat" cmpd="sng" w="9525">
            <a:solidFill>
              <a:schemeClr val="lt1"/>
            </a:solidFill>
            <a:prstDash val="solid"/>
            <a:round/>
            <a:headEnd len="sm" w="sm" type="none"/>
            <a:tailEnd len="sm" w="sm" type="none"/>
          </a:ln>
        </p:spPr>
      </p:pic>
      <p:pic>
        <p:nvPicPr>
          <p:cNvPr id="1692" name="Google Shape;1692;p74"/>
          <p:cNvPicPr preferRelativeResize="0"/>
          <p:nvPr/>
        </p:nvPicPr>
        <p:blipFill>
          <a:blip r:embed="rId4">
            <a:alphaModFix/>
          </a:blip>
          <a:stretch>
            <a:fillRect/>
          </a:stretch>
        </p:blipFill>
        <p:spPr>
          <a:xfrm>
            <a:off x="4933950" y="2582775"/>
            <a:ext cx="3486150" cy="21145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6" name="Shape 1696"/>
        <p:cNvGrpSpPr/>
        <p:nvPr/>
      </p:nvGrpSpPr>
      <p:grpSpPr>
        <a:xfrm>
          <a:off x="0" y="0"/>
          <a:ext cx="0" cy="0"/>
          <a:chOff x="0" y="0"/>
          <a:chExt cx="0" cy="0"/>
        </a:xfrm>
      </p:grpSpPr>
      <p:sp>
        <p:nvSpPr>
          <p:cNvPr id="1697" name="Google Shape;169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Fairness in Psychometrics</a:t>
            </a:r>
            <a:br>
              <a:rPr lang="en">
                <a:latin typeface="Arial"/>
                <a:ea typeface="Arial"/>
                <a:cs typeface="Arial"/>
                <a:sym typeface="Arial"/>
              </a:rPr>
            </a:br>
            <a:endParaRPr>
              <a:latin typeface="Arial"/>
              <a:ea typeface="Arial"/>
              <a:cs typeface="Arial"/>
              <a:sym typeface="Arial"/>
            </a:endParaRPr>
          </a:p>
          <a:p>
            <a:pPr indent="0" lvl="0" marL="0" rtl="0" algn="l">
              <a:spcBef>
                <a:spcPts val="0"/>
              </a:spcBef>
              <a:spcAft>
                <a:spcPts val="0"/>
              </a:spcAft>
              <a:buNone/>
            </a:pPr>
            <a:br>
              <a:rPr lang="en"/>
            </a:br>
            <a:endParaRPr/>
          </a:p>
        </p:txBody>
      </p:sp>
      <p:sp>
        <p:nvSpPr>
          <p:cNvPr id="1698" name="Google Shape;1698;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Arial"/>
                <a:ea typeface="Arial"/>
                <a:cs typeface="Arial"/>
                <a:sym typeface="Arial"/>
              </a:rPr>
              <a:t>At first approximation: </a:t>
            </a:r>
            <a:r>
              <a:rPr lang="en">
                <a:latin typeface="Arial"/>
                <a:ea typeface="Arial"/>
                <a:cs typeface="Arial"/>
                <a:sym typeface="Arial"/>
              </a:rPr>
              <a:t>fairness notions limited to what you can express with </a:t>
            </a:r>
            <a:r>
              <a:rPr i="1" lang="en">
                <a:latin typeface="Arial"/>
                <a:ea typeface="Arial"/>
                <a:cs typeface="Arial"/>
                <a:sym typeface="Arial"/>
              </a:rPr>
              <a:t>S, R, O, </a:t>
            </a:r>
            <a:r>
              <a:rPr i="1" lang="en">
                <a:solidFill>
                  <a:srgbClr val="980000"/>
                </a:solidFill>
                <a:latin typeface="Arial"/>
                <a:ea typeface="Arial"/>
                <a:cs typeface="Arial"/>
                <a:sym typeface="Arial"/>
              </a:rPr>
              <a:t>L</a:t>
            </a:r>
            <a:r>
              <a:rPr i="1" lang="en">
                <a:latin typeface="Arial"/>
                <a:ea typeface="Arial"/>
                <a:cs typeface="Arial"/>
                <a:sym typeface="Arial"/>
              </a:rPr>
              <a:t> </a:t>
            </a:r>
            <a:r>
              <a:rPr lang="en">
                <a:latin typeface="Arial"/>
                <a:ea typeface="Arial"/>
                <a:cs typeface="Arial"/>
                <a:sym typeface="Arial"/>
              </a:rPr>
              <a:t>and conditional probability. </a:t>
            </a:r>
            <a:endParaRPr sz="1400">
              <a:latin typeface="Arial"/>
              <a:ea typeface="Arial"/>
              <a:cs typeface="Arial"/>
              <a:sym typeface="Arial"/>
            </a:endParaRPr>
          </a:p>
        </p:txBody>
      </p:sp>
      <p:pic>
        <p:nvPicPr>
          <p:cNvPr id="1699" name="Google Shape;1699;p75"/>
          <p:cNvPicPr preferRelativeResize="0"/>
          <p:nvPr/>
        </p:nvPicPr>
        <p:blipFill>
          <a:blip r:embed="rId3">
            <a:alphaModFix/>
          </a:blip>
          <a:stretch>
            <a:fillRect/>
          </a:stretch>
        </p:blipFill>
        <p:spPr>
          <a:xfrm>
            <a:off x="1330250" y="1846300"/>
            <a:ext cx="6232550" cy="3143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3" name="Shape 1703"/>
        <p:cNvGrpSpPr/>
        <p:nvPr/>
      </p:nvGrpSpPr>
      <p:grpSpPr>
        <a:xfrm>
          <a:off x="0" y="0"/>
          <a:ext cx="0" cy="0"/>
          <a:chOff x="0" y="0"/>
          <a:chExt cx="0" cy="0"/>
        </a:xfrm>
      </p:grpSpPr>
      <p:sp>
        <p:nvSpPr>
          <p:cNvPr id="1704" name="Google Shape;170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Fairness in Psychometrics</a:t>
            </a:r>
            <a:br>
              <a:rPr lang="en"/>
            </a:br>
            <a:endParaRPr/>
          </a:p>
          <a:p>
            <a:pPr indent="0" lvl="0" marL="0" rtl="0" algn="l">
              <a:spcBef>
                <a:spcPts val="0"/>
              </a:spcBef>
              <a:spcAft>
                <a:spcPts val="0"/>
              </a:spcAft>
              <a:buNone/>
            </a:pPr>
            <a:br>
              <a:rPr lang="en"/>
            </a:br>
            <a:endParaRPr/>
          </a:p>
        </p:txBody>
      </p:sp>
      <p:sp>
        <p:nvSpPr>
          <p:cNvPr id="1705" name="Google Shape;1705;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At first approximation: </a:t>
            </a:r>
            <a:r>
              <a:rPr lang="en"/>
              <a:t>fairness notions limited to what you can express with </a:t>
            </a:r>
            <a:r>
              <a:rPr i="1" lang="en"/>
              <a:t>S, R, O, </a:t>
            </a:r>
            <a:r>
              <a:rPr i="1" lang="en">
                <a:solidFill>
                  <a:srgbClr val="980000"/>
                </a:solidFill>
              </a:rPr>
              <a:t>L</a:t>
            </a:r>
            <a:r>
              <a:rPr i="1" lang="en"/>
              <a:t> </a:t>
            </a:r>
            <a:r>
              <a:rPr lang="en"/>
              <a:t>and conditional probability.</a:t>
            </a:r>
            <a:br>
              <a:rPr lang="en"/>
            </a:br>
            <a:br>
              <a:rPr lang="en"/>
            </a:br>
            <a:br>
              <a:rPr lang="en"/>
            </a:br>
            <a:br>
              <a:rPr lang="en"/>
            </a:br>
            <a:br>
              <a:rPr lang="en"/>
            </a:br>
            <a:r>
              <a:rPr lang="en"/>
              <a:t>Having one extra variable doesn’t solve all the problems, but it allows you to get closer to expressing genuine fairness concepts. </a:t>
            </a:r>
            <a:endParaRPr sz="1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9" name="Shape 1709"/>
        <p:cNvGrpSpPr/>
        <p:nvPr/>
      </p:nvGrpSpPr>
      <p:grpSpPr>
        <a:xfrm>
          <a:off x="0" y="0"/>
          <a:ext cx="0" cy="0"/>
          <a:chOff x="0" y="0"/>
          <a:chExt cx="0" cy="0"/>
        </a:xfrm>
      </p:grpSpPr>
      <p:sp>
        <p:nvSpPr>
          <p:cNvPr id="1710" name="Google Shape;1710;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Predictive Invariance</a:t>
            </a:r>
            <a:endParaRPr>
              <a:latin typeface="Arial"/>
              <a:ea typeface="Arial"/>
              <a:cs typeface="Arial"/>
              <a:sym typeface="Arial"/>
            </a:endParaRPr>
          </a:p>
        </p:txBody>
      </p:sp>
      <p:sp>
        <p:nvSpPr>
          <p:cNvPr id="1711" name="Google Shape;1711;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Arial"/>
                <a:ea typeface="Arial"/>
                <a:cs typeface="Arial"/>
                <a:sym typeface="Arial"/>
              </a:rPr>
              <a:t>Predictive invariance (PI) </a:t>
            </a:r>
            <a:r>
              <a:rPr lang="en">
                <a:latin typeface="Arial"/>
                <a:ea typeface="Arial"/>
                <a:cs typeface="Arial"/>
                <a:sym typeface="Arial"/>
              </a:rPr>
              <a:t>requires that individuals receiving the same score </a:t>
            </a:r>
            <a:r>
              <a:rPr i="1" lang="en">
                <a:latin typeface="Arial"/>
                <a:ea typeface="Arial"/>
                <a:cs typeface="Arial"/>
                <a:sym typeface="Arial"/>
              </a:rPr>
              <a:t>S</a:t>
            </a:r>
            <a:r>
              <a:rPr lang="en">
                <a:latin typeface="Arial"/>
                <a:ea typeface="Arial"/>
                <a:cs typeface="Arial"/>
                <a:sym typeface="Arial"/>
              </a:rPr>
              <a:t> have the same expected outcome </a:t>
            </a:r>
            <a:r>
              <a:rPr i="1" lang="en">
                <a:latin typeface="Arial"/>
                <a:ea typeface="Arial"/>
                <a:cs typeface="Arial"/>
                <a:sym typeface="Arial"/>
              </a:rPr>
              <a:t>O </a:t>
            </a:r>
            <a:r>
              <a:rPr lang="en">
                <a:latin typeface="Arial"/>
                <a:ea typeface="Arial"/>
                <a:cs typeface="Arial"/>
                <a:sym typeface="Arial"/>
              </a:rPr>
              <a:t>regardless of sensitive variable </a:t>
            </a:r>
            <a:r>
              <a:rPr i="1" lang="en">
                <a:latin typeface="Arial"/>
                <a:ea typeface="Arial"/>
                <a:cs typeface="Arial"/>
                <a:sym typeface="Arial"/>
              </a:rPr>
              <a:t>R</a:t>
            </a:r>
            <a:r>
              <a:rPr lang="en">
                <a:latin typeface="Arial"/>
                <a:ea typeface="Arial"/>
                <a:cs typeface="Arial"/>
                <a:sym typeface="Arial"/>
              </a:rPr>
              <a:t>. </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In the language of conditional independence: </a:t>
            </a:r>
            <a:r>
              <a:rPr i="1" lang="en">
                <a:latin typeface="Arial"/>
                <a:ea typeface="Arial"/>
                <a:cs typeface="Arial"/>
                <a:sym typeface="Arial"/>
              </a:rPr>
              <a:t>O </a:t>
            </a:r>
            <a:r>
              <a:rPr lang="en">
                <a:latin typeface="Arial"/>
                <a:ea typeface="Arial"/>
                <a:cs typeface="Arial"/>
                <a:sym typeface="Arial"/>
              </a:rPr>
              <a:t>⊥ </a:t>
            </a:r>
            <a:r>
              <a:rPr i="1" lang="en">
                <a:latin typeface="Arial"/>
                <a:ea typeface="Arial"/>
                <a:cs typeface="Arial"/>
                <a:sym typeface="Arial"/>
              </a:rPr>
              <a:t>R</a:t>
            </a:r>
            <a:r>
              <a:rPr lang="en">
                <a:latin typeface="Arial"/>
                <a:ea typeface="Arial"/>
                <a:cs typeface="Arial"/>
                <a:sym typeface="Arial"/>
              </a:rPr>
              <a:t> | </a:t>
            </a:r>
            <a:r>
              <a:rPr i="1" lang="en">
                <a:latin typeface="Arial"/>
                <a:ea typeface="Arial"/>
                <a:cs typeface="Arial"/>
                <a:sym typeface="Arial"/>
              </a:rPr>
              <a:t>S.</a:t>
            </a:r>
            <a:r>
              <a:rPr lang="en">
                <a:latin typeface="Arial"/>
                <a:ea typeface="Arial"/>
                <a:cs typeface="Arial"/>
                <a:sym typeface="Arial"/>
              </a:rPr>
              <a:t> </a:t>
            </a:r>
            <a:br>
              <a:rPr lang="en">
                <a:latin typeface="Arial"/>
                <a:ea typeface="Arial"/>
                <a:cs typeface="Arial"/>
                <a:sym typeface="Arial"/>
              </a:rPr>
            </a:br>
            <a:endParaRPr>
              <a:latin typeface="Arial"/>
              <a:ea typeface="Arial"/>
              <a:cs typeface="Arial"/>
              <a:sym typeface="Arial"/>
            </a:endParaRPr>
          </a:p>
          <a:p>
            <a:pPr indent="-342900" lvl="0" marL="457200" rtl="0" algn="l">
              <a:spcBef>
                <a:spcPts val="1200"/>
              </a:spcBef>
              <a:spcAft>
                <a:spcPts val="0"/>
              </a:spcAft>
              <a:buSzPts val="1800"/>
              <a:buFont typeface="Arial"/>
              <a:buChar char="●"/>
            </a:pPr>
            <a:r>
              <a:rPr lang="en">
                <a:latin typeface="Arial"/>
                <a:ea typeface="Arial"/>
                <a:cs typeface="Arial"/>
                <a:sym typeface="Arial"/>
              </a:rPr>
              <a:t>Defendants with the same risk score have the same probability of re-arrest. </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Students with the score on the entrance exam have the same expected GPA.</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Applicants with the same credit score have the same probability of repayment.</a:t>
            </a:r>
            <a:endParaRPr sz="1400">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5" name="Shape 1715"/>
        <p:cNvGrpSpPr/>
        <p:nvPr/>
      </p:nvGrpSpPr>
      <p:grpSpPr>
        <a:xfrm>
          <a:off x="0" y="0"/>
          <a:ext cx="0" cy="0"/>
          <a:chOff x="0" y="0"/>
          <a:chExt cx="0" cy="0"/>
        </a:xfrm>
      </p:grpSpPr>
      <p:sp>
        <p:nvSpPr>
          <p:cNvPr id="1716" name="Google Shape;1716;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Calibration within groups</a:t>
            </a:r>
            <a:endParaRPr>
              <a:latin typeface="Arial"/>
              <a:ea typeface="Arial"/>
              <a:cs typeface="Arial"/>
              <a:sym typeface="Arial"/>
            </a:endParaRPr>
          </a:p>
        </p:txBody>
      </p:sp>
      <p:sp>
        <p:nvSpPr>
          <p:cNvPr id="1717" name="Google Shape;1717;p78"/>
          <p:cNvSpPr txBox="1"/>
          <p:nvPr>
            <p:ph idx="1" type="body"/>
          </p:nvPr>
        </p:nvSpPr>
        <p:spPr>
          <a:xfrm>
            <a:off x="311700" y="1152475"/>
            <a:ext cx="8520600" cy="372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Arial"/>
                <a:ea typeface="Arial"/>
                <a:cs typeface="Arial"/>
                <a:sym typeface="Arial"/>
              </a:rPr>
              <a:t>Calibration within groups: </a:t>
            </a:r>
            <a:r>
              <a:rPr lang="en">
                <a:latin typeface="Arial"/>
                <a:ea typeface="Arial"/>
                <a:cs typeface="Arial"/>
                <a:sym typeface="Arial"/>
              </a:rPr>
              <a:t>For each possible risk score, the percentage of individuals assigned that risk score who are actually positive is the same for each group and is equal to the risk score.  </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In probability notation: </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 P(O = 1 | R = r, S = s) = P(O = 1 | R = r’, S = s) = s.  </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Intuitively: not only is group membership not informative about outcome, once you know the score </a:t>
            </a:r>
            <a:r>
              <a:rPr i="1" lang="en">
                <a:latin typeface="Arial"/>
                <a:ea typeface="Arial"/>
                <a:cs typeface="Arial"/>
                <a:sym typeface="Arial"/>
              </a:rPr>
              <a:t>s</a:t>
            </a:r>
            <a:r>
              <a:rPr lang="en">
                <a:latin typeface="Arial"/>
                <a:ea typeface="Arial"/>
                <a:cs typeface="Arial"/>
                <a:sym typeface="Arial"/>
              </a:rPr>
              <a:t>, but the probability of the positive outcome is exactly the risk score.</a:t>
            </a:r>
            <a:endParaRPr sz="1400">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1" name="Shape 1721"/>
        <p:cNvGrpSpPr/>
        <p:nvPr/>
      </p:nvGrpSpPr>
      <p:grpSpPr>
        <a:xfrm>
          <a:off x="0" y="0"/>
          <a:ext cx="0" cy="0"/>
          <a:chOff x="0" y="0"/>
          <a:chExt cx="0" cy="0"/>
        </a:xfrm>
      </p:grpSpPr>
      <p:sp>
        <p:nvSpPr>
          <p:cNvPr id="1722" name="Google Shape;1722;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Calibration </a:t>
            </a:r>
            <a:r>
              <a:rPr b="1" lang="en">
                <a:latin typeface="Arial"/>
                <a:ea typeface="Arial"/>
                <a:cs typeface="Arial"/>
                <a:sym typeface="Arial"/>
              </a:rPr>
              <a:t>implies</a:t>
            </a:r>
            <a:r>
              <a:rPr lang="en">
                <a:latin typeface="Arial"/>
                <a:ea typeface="Arial"/>
                <a:cs typeface="Arial"/>
                <a:sym typeface="Arial"/>
              </a:rPr>
              <a:t> Predictive Invariance</a:t>
            </a:r>
            <a:endParaRPr>
              <a:latin typeface="Arial"/>
              <a:ea typeface="Arial"/>
              <a:cs typeface="Arial"/>
              <a:sym typeface="Arial"/>
            </a:endParaRPr>
          </a:p>
        </p:txBody>
      </p:sp>
      <p:sp>
        <p:nvSpPr>
          <p:cNvPr id="1723" name="Google Shape;1723;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latin typeface="Arial"/>
                <a:ea typeface="Arial"/>
                <a:cs typeface="Arial"/>
                <a:sym typeface="Arial"/>
              </a:rPr>
              <a:t>P(O=1 | S = s) = Σ</a:t>
            </a:r>
            <a:r>
              <a:rPr baseline="-25000" lang="en">
                <a:latin typeface="Arial"/>
                <a:ea typeface="Arial"/>
                <a:cs typeface="Arial"/>
                <a:sym typeface="Arial"/>
              </a:rPr>
              <a:t>r</a:t>
            </a:r>
            <a:r>
              <a:rPr lang="en">
                <a:latin typeface="Arial"/>
                <a:ea typeface="Arial"/>
                <a:cs typeface="Arial"/>
                <a:sym typeface="Arial"/>
              </a:rPr>
              <a:t> P(O = 1 | R = r, S = s) P(R = r | S = s)         (Total probability)</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                        = s Σ</a:t>
            </a:r>
            <a:r>
              <a:rPr baseline="-25000" lang="en">
                <a:latin typeface="Arial"/>
                <a:ea typeface="Arial"/>
                <a:cs typeface="Arial"/>
                <a:sym typeface="Arial"/>
              </a:rPr>
              <a:t>r</a:t>
            </a:r>
            <a:r>
              <a:rPr lang="en">
                <a:latin typeface="Arial"/>
                <a:ea typeface="Arial"/>
                <a:cs typeface="Arial"/>
                <a:sym typeface="Arial"/>
              </a:rPr>
              <a:t> P(R = r | S = s)                                          (Calibration)</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                        = s</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                        = P(O = 1 | R = r’, S = s)                                     (Calibration)</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Therefore: </a:t>
            </a:r>
            <a:r>
              <a:rPr i="1" lang="en">
                <a:latin typeface="Arial"/>
                <a:ea typeface="Arial"/>
                <a:cs typeface="Arial"/>
                <a:sym typeface="Arial"/>
              </a:rPr>
              <a:t>O </a:t>
            </a:r>
            <a:r>
              <a:rPr lang="en">
                <a:latin typeface="Arial"/>
                <a:ea typeface="Arial"/>
                <a:cs typeface="Arial"/>
                <a:sym typeface="Arial"/>
              </a:rPr>
              <a:t>⊥ </a:t>
            </a:r>
            <a:r>
              <a:rPr i="1" lang="en">
                <a:latin typeface="Arial"/>
                <a:ea typeface="Arial"/>
                <a:cs typeface="Arial"/>
                <a:sym typeface="Arial"/>
              </a:rPr>
              <a:t>S</a:t>
            </a:r>
            <a:r>
              <a:rPr lang="en">
                <a:latin typeface="Arial"/>
                <a:ea typeface="Arial"/>
                <a:cs typeface="Arial"/>
                <a:sym typeface="Arial"/>
              </a:rPr>
              <a:t> | </a:t>
            </a:r>
            <a:r>
              <a:rPr i="1" lang="en">
                <a:latin typeface="Arial"/>
                <a:ea typeface="Arial"/>
                <a:cs typeface="Arial"/>
                <a:sym typeface="Arial"/>
              </a:rPr>
              <a:t>R.</a:t>
            </a:r>
            <a:endParaRPr>
              <a:latin typeface="Arial"/>
              <a:ea typeface="Arial"/>
              <a:cs typeface="Arial"/>
              <a:sym typeface="Arial"/>
            </a:endParaRPr>
          </a:p>
          <a:p>
            <a:pPr indent="0" lvl="0" marL="0" rtl="0" algn="l">
              <a:spcBef>
                <a:spcPts val="1200"/>
              </a:spcBef>
              <a:spcAft>
                <a:spcPts val="1200"/>
              </a:spcAft>
              <a:buNone/>
            </a:pPr>
            <a:r>
              <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7" name="Shape 1727"/>
        <p:cNvGrpSpPr/>
        <p:nvPr/>
      </p:nvGrpSpPr>
      <p:grpSpPr>
        <a:xfrm>
          <a:off x="0" y="0"/>
          <a:ext cx="0" cy="0"/>
          <a:chOff x="0" y="0"/>
          <a:chExt cx="0" cy="0"/>
        </a:xfrm>
      </p:grpSpPr>
      <p:sp>
        <p:nvSpPr>
          <p:cNvPr id="1728" name="Google Shape;1728;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Predictive Invariance: A Disciplinary Consensus?</a:t>
            </a:r>
            <a:endParaRPr>
              <a:latin typeface="Arial"/>
              <a:ea typeface="Arial"/>
              <a:cs typeface="Arial"/>
              <a:sym typeface="Arial"/>
            </a:endParaRPr>
          </a:p>
        </p:txBody>
      </p:sp>
      <p:sp>
        <p:nvSpPr>
          <p:cNvPr id="1729" name="Google Shape;1729;p80"/>
          <p:cNvSpPr txBox="1"/>
          <p:nvPr>
            <p:ph idx="1" type="body"/>
          </p:nvPr>
        </p:nvSpPr>
        <p:spPr>
          <a:xfrm>
            <a:off x="369975" y="847675"/>
            <a:ext cx="8520600" cy="41328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br>
              <a:rPr lang="en">
                <a:latin typeface="Arial"/>
                <a:ea typeface="Arial"/>
                <a:cs typeface="Arial"/>
                <a:sym typeface="Arial"/>
              </a:rPr>
            </a:br>
            <a:r>
              <a:rPr lang="en">
                <a:latin typeface="Arial"/>
                <a:ea typeface="Arial"/>
                <a:cs typeface="Arial"/>
                <a:sym typeface="Arial"/>
              </a:rPr>
              <a:t>Many discussions in the fairness literature suppose that predictive invariance is a necessary condition for fairness.</a:t>
            </a:r>
            <a:endParaRPr i="1" sz="17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3" name="Shape 1733"/>
        <p:cNvGrpSpPr/>
        <p:nvPr/>
      </p:nvGrpSpPr>
      <p:grpSpPr>
        <a:xfrm>
          <a:off x="0" y="0"/>
          <a:ext cx="0" cy="0"/>
          <a:chOff x="0" y="0"/>
          <a:chExt cx="0" cy="0"/>
        </a:xfrm>
      </p:grpSpPr>
      <p:sp>
        <p:nvSpPr>
          <p:cNvPr id="1734" name="Google Shape;1734;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Predictive Invariance: Paramount Indicator</a:t>
            </a:r>
            <a:endParaRPr>
              <a:latin typeface="Arial"/>
              <a:ea typeface="Arial"/>
              <a:cs typeface="Arial"/>
              <a:sym typeface="Arial"/>
            </a:endParaRPr>
          </a:p>
        </p:txBody>
      </p:sp>
      <p:sp>
        <p:nvSpPr>
          <p:cNvPr id="1735" name="Google Shape;1735;p81"/>
          <p:cNvSpPr txBox="1"/>
          <p:nvPr>
            <p:ph idx="1" type="body"/>
          </p:nvPr>
        </p:nvSpPr>
        <p:spPr>
          <a:xfrm>
            <a:off x="369975" y="847675"/>
            <a:ext cx="8520600" cy="41328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1200"/>
              </a:spcAft>
              <a:buNone/>
            </a:pPr>
            <a:br>
              <a:rPr lang="en">
                <a:latin typeface="Arial"/>
                <a:ea typeface="Arial"/>
                <a:cs typeface="Arial"/>
                <a:sym typeface="Arial"/>
              </a:rPr>
            </a:br>
            <a:r>
              <a:rPr lang="en">
                <a:latin typeface="Arial"/>
                <a:ea typeface="Arial"/>
                <a:cs typeface="Arial"/>
                <a:sym typeface="Arial"/>
              </a:rPr>
              <a:t>“Given that the raison d'etre for risk assessment instruments is to predict recidivism, the </a:t>
            </a:r>
            <a:r>
              <a:rPr b="1" lang="en">
                <a:latin typeface="Arial"/>
                <a:ea typeface="Arial"/>
                <a:cs typeface="Arial"/>
                <a:sym typeface="Arial"/>
              </a:rPr>
              <a:t>paramount indicator of test bias</a:t>
            </a:r>
            <a:r>
              <a:rPr lang="en">
                <a:latin typeface="Arial"/>
                <a:ea typeface="Arial"/>
                <a:cs typeface="Arial"/>
                <a:sym typeface="Arial"/>
              </a:rPr>
              <a:t> is </a:t>
            </a:r>
            <a:r>
              <a:rPr i="1" lang="en">
                <a:latin typeface="Arial"/>
                <a:ea typeface="Arial"/>
                <a:cs typeface="Arial"/>
                <a:sym typeface="Arial"/>
              </a:rPr>
              <a:t>predictive bias </a:t>
            </a:r>
            <a:r>
              <a:rPr lang="en">
                <a:latin typeface="Arial"/>
                <a:ea typeface="Arial"/>
                <a:cs typeface="Arial"/>
                <a:sym typeface="Arial"/>
              </a:rPr>
              <a:t>… </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On utilitarian grounds alone, any instrument used to inform sentencing must be shown to predict recidivism with similar accuracy across groups. If the instrument is unbiased, a given score will also have the same meaning regardless of group membership .... ”</a:t>
            </a:r>
            <a:br>
              <a:rPr lang="en" sz="2000">
                <a:latin typeface="Arial"/>
                <a:ea typeface="Arial"/>
                <a:cs typeface="Arial"/>
                <a:sym typeface="Arial"/>
              </a:rPr>
            </a:br>
            <a:br>
              <a:rPr lang="en" sz="2000">
                <a:latin typeface="Arial"/>
                <a:ea typeface="Arial"/>
                <a:cs typeface="Arial"/>
                <a:sym typeface="Arial"/>
              </a:rPr>
            </a:br>
            <a:r>
              <a:rPr lang="en" sz="1500">
                <a:solidFill>
                  <a:schemeClr val="dk1"/>
                </a:solidFill>
              </a:rPr>
              <a:t>Skeem and Lowenkamp (2016) </a:t>
            </a:r>
            <a:r>
              <a:rPr i="1" lang="en" sz="1500">
                <a:solidFill>
                  <a:schemeClr val="dk1"/>
                </a:solidFill>
              </a:rPr>
              <a:t>Risk, Race, &amp; Recidivism: Predictive Bias and Disparate Impact</a:t>
            </a:r>
            <a:endParaRPr i="1" sz="1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cxnSp>
        <p:nvCxnSpPr>
          <p:cNvPr id="98" name="Google Shape;98;p19"/>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cxnSp>
        <p:nvCxnSpPr>
          <p:cNvPr id="99" name="Google Shape;99;p19"/>
          <p:cNvCxnSpPr/>
          <p:nvPr/>
        </p:nvCxnSpPr>
        <p:spPr>
          <a:xfrm>
            <a:off x="5012725" y="1811883"/>
            <a:ext cx="270900" cy="0"/>
          </a:xfrm>
          <a:prstGeom prst="straightConnector1">
            <a:avLst/>
          </a:prstGeom>
          <a:noFill/>
          <a:ln cap="flat" cmpd="sng" w="9525">
            <a:solidFill>
              <a:schemeClr val="lt2"/>
            </a:solidFill>
            <a:prstDash val="solid"/>
            <a:round/>
            <a:headEnd len="sm" w="sm" type="none"/>
            <a:tailEnd len="sm" w="sm" type="none"/>
          </a:ln>
        </p:spPr>
      </p:cxnSp>
      <p:sp>
        <p:nvSpPr>
          <p:cNvPr id="100" name="Google Shape;100;p19"/>
          <p:cNvSpPr txBox="1"/>
          <p:nvPr>
            <p:ph idx="4294967295" type="body"/>
          </p:nvPr>
        </p:nvSpPr>
        <p:spPr>
          <a:xfrm>
            <a:off x="2929525" y="1023850"/>
            <a:ext cx="6023100" cy="3981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018"/>
              <a:buNone/>
            </a:pPr>
            <a:r>
              <a:rPr lang="en">
                <a:solidFill>
                  <a:schemeClr val="dk1"/>
                </a:solidFill>
              </a:rPr>
              <a:t>DuBois, thought democratic social reform was the final (or “mediate”) aim of science: </a:t>
            </a:r>
            <a:br>
              <a:rPr lang="en">
                <a:solidFill>
                  <a:schemeClr val="dk1"/>
                </a:solidFill>
              </a:rPr>
            </a:br>
            <a:br>
              <a:rPr lang="en">
                <a:solidFill>
                  <a:schemeClr val="dk1"/>
                </a:solidFill>
              </a:rPr>
            </a:br>
            <a:r>
              <a:rPr lang="en">
                <a:solidFill>
                  <a:schemeClr val="dk1"/>
                </a:solidFill>
              </a:rPr>
              <a:t>“The object of these studies is primarily scientific – a careful search for truth conducted as thoroughly, broadly, and honestly as the material resources and mental equipment at command will allow; </a:t>
            </a:r>
            <a:r>
              <a:rPr b="1" lang="en">
                <a:solidFill>
                  <a:schemeClr val="dk1"/>
                </a:solidFill>
              </a:rPr>
              <a:t>but this is not our sole object</a:t>
            </a:r>
            <a:r>
              <a:rPr lang="en">
                <a:solidFill>
                  <a:schemeClr val="dk1"/>
                </a:solidFill>
              </a:rPr>
              <a:t>; we wish not only to make the Truth clear but to present it in such shape </a:t>
            </a:r>
            <a:r>
              <a:rPr b="1" lang="en">
                <a:solidFill>
                  <a:schemeClr val="dk1"/>
                </a:solidFill>
              </a:rPr>
              <a:t>as will encourage and help social reform</a:t>
            </a:r>
            <a:r>
              <a:rPr lang="en">
                <a:solidFill>
                  <a:schemeClr val="dk1"/>
                </a:solidFill>
              </a:rPr>
              <a:t>” (Du Bois, </a:t>
            </a:r>
            <a:r>
              <a:rPr i="1" lang="en">
                <a:solidFill>
                  <a:schemeClr val="dk1"/>
                </a:solidFill>
              </a:rPr>
              <a:t>Dusk to Dawn</a:t>
            </a:r>
            <a:r>
              <a:rPr lang="en">
                <a:solidFill>
                  <a:schemeClr val="dk1"/>
                </a:solidFill>
              </a:rPr>
              <a:t>, 1940)</a:t>
            </a:r>
            <a:endParaRPr>
              <a:solidFill>
                <a:schemeClr val="dk1"/>
              </a:solidFill>
            </a:endParaRPr>
          </a:p>
          <a:p>
            <a:pPr indent="0" lvl="0" marL="0" rtl="0" algn="l">
              <a:lnSpc>
                <a:spcPct val="100000"/>
              </a:lnSpc>
              <a:spcBef>
                <a:spcPts val="0"/>
              </a:spcBef>
              <a:spcAft>
                <a:spcPts val="0"/>
              </a:spcAft>
              <a:buSzPts val="1018"/>
              <a:buNone/>
            </a:pPr>
            <a:r>
              <a:t/>
            </a:r>
            <a:endParaRPr sz="2000">
              <a:solidFill>
                <a:schemeClr val="dk1"/>
              </a:solidFill>
              <a:latin typeface="Old Standard TT"/>
              <a:ea typeface="Old Standard TT"/>
              <a:cs typeface="Old Standard TT"/>
              <a:sym typeface="Old Standard TT"/>
            </a:endParaRPr>
          </a:p>
          <a:p>
            <a:pPr indent="0" lvl="0" marL="0" rtl="0" algn="l">
              <a:lnSpc>
                <a:spcPct val="100000"/>
              </a:lnSpc>
              <a:spcBef>
                <a:spcPts val="0"/>
              </a:spcBef>
              <a:spcAft>
                <a:spcPts val="0"/>
              </a:spcAft>
              <a:buSzPts val="1018"/>
              <a:buNone/>
            </a:pPr>
            <a:r>
              <a:rPr lang="en" sz="2000">
                <a:solidFill>
                  <a:schemeClr val="accent5"/>
                </a:solidFill>
                <a:latin typeface="Old Standard TT"/>
                <a:ea typeface="Old Standard TT"/>
                <a:cs typeface="Old Standard TT"/>
                <a:sym typeface="Old Standard TT"/>
              </a:rPr>
              <a:t> </a:t>
            </a:r>
            <a:endParaRPr sz="2000">
              <a:solidFill>
                <a:schemeClr val="accent5"/>
              </a:solidFill>
              <a:latin typeface="Old Standard TT"/>
              <a:ea typeface="Old Standard TT"/>
              <a:cs typeface="Old Standard TT"/>
              <a:sym typeface="Old Standard TT"/>
            </a:endParaRPr>
          </a:p>
          <a:p>
            <a:pPr indent="0" lvl="0" marL="0" rtl="0" algn="l">
              <a:spcBef>
                <a:spcPts val="0"/>
              </a:spcBef>
              <a:spcAft>
                <a:spcPts val="1200"/>
              </a:spcAft>
              <a:buSzPts val="1018"/>
              <a:buNone/>
            </a:pPr>
            <a:r>
              <a:t/>
            </a:r>
            <a:endParaRPr sz="2000">
              <a:latin typeface="Old Standard TT"/>
              <a:ea typeface="Old Standard TT"/>
              <a:cs typeface="Old Standard TT"/>
              <a:sym typeface="Old Standard TT"/>
            </a:endParaRPr>
          </a:p>
        </p:txBody>
      </p:sp>
      <p:sp>
        <p:nvSpPr>
          <p:cNvPr id="101" name="Google Shape;101;p19"/>
          <p:cNvSpPr txBox="1"/>
          <p:nvPr>
            <p:ph idx="4294967295" type="title"/>
          </p:nvPr>
        </p:nvSpPr>
        <p:spPr>
          <a:xfrm>
            <a:off x="177850" y="106950"/>
            <a:ext cx="8896500" cy="100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t>Two Pictures of Scientific Rationality</a:t>
            </a:r>
            <a:endParaRPr sz="3000"/>
          </a:p>
        </p:txBody>
      </p:sp>
      <p:pic>
        <p:nvPicPr>
          <p:cNvPr id="102" name="Google Shape;102;p19"/>
          <p:cNvPicPr preferRelativeResize="0"/>
          <p:nvPr/>
        </p:nvPicPr>
        <p:blipFill>
          <a:blip r:embed="rId3">
            <a:alphaModFix/>
          </a:blip>
          <a:stretch>
            <a:fillRect/>
          </a:stretch>
        </p:blipFill>
        <p:spPr>
          <a:xfrm>
            <a:off x="159300" y="1029800"/>
            <a:ext cx="2637426" cy="29565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9" name="Shape 1739"/>
        <p:cNvGrpSpPr/>
        <p:nvPr/>
      </p:nvGrpSpPr>
      <p:grpSpPr>
        <a:xfrm>
          <a:off x="0" y="0"/>
          <a:ext cx="0" cy="0"/>
          <a:chOff x="0" y="0"/>
          <a:chExt cx="0" cy="0"/>
        </a:xfrm>
      </p:grpSpPr>
      <p:sp>
        <p:nvSpPr>
          <p:cNvPr id="1740" name="Google Shape;1740;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Predictive Invariance: Northpointe Responds</a:t>
            </a:r>
            <a:endParaRPr>
              <a:latin typeface="Arial"/>
              <a:ea typeface="Arial"/>
              <a:cs typeface="Arial"/>
              <a:sym typeface="Arial"/>
            </a:endParaRPr>
          </a:p>
        </p:txBody>
      </p:sp>
      <p:sp>
        <p:nvSpPr>
          <p:cNvPr id="1741" name="Google Shape;1741;p82"/>
          <p:cNvSpPr txBox="1"/>
          <p:nvPr>
            <p:ph idx="1" type="body"/>
          </p:nvPr>
        </p:nvSpPr>
        <p:spPr>
          <a:xfrm>
            <a:off x="131700" y="994825"/>
            <a:ext cx="8520600" cy="38598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1200"/>
              </a:spcAft>
              <a:buNone/>
            </a:pPr>
            <a:r>
              <a:rPr lang="en">
                <a:latin typeface="Arial"/>
                <a:ea typeface="Arial"/>
                <a:cs typeface="Arial"/>
                <a:sym typeface="Arial"/>
              </a:rPr>
              <a:t>“Angwin et al. base their assessment of racial bias on an unrealistic criterion. ... The [ProPublica] authors ignore evidence of accuracy equity and  </a:t>
            </a:r>
            <a:r>
              <a:rPr b="1" lang="en">
                <a:latin typeface="Arial"/>
                <a:ea typeface="Arial"/>
                <a:cs typeface="Arial"/>
                <a:sym typeface="Arial"/>
              </a:rPr>
              <a:t>predictive parity</a:t>
            </a:r>
            <a:r>
              <a:rPr lang="en">
                <a:latin typeface="Arial"/>
                <a:ea typeface="Arial"/>
                <a:cs typeface="Arial"/>
                <a:sym typeface="Arial"/>
              </a:rPr>
              <a:t> of the COMPAS risk scales.”</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“The risk scale exhibits </a:t>
            </a:r>
            <a:r>
              <a:rPr b="1" lang="en">
                <a:latin typeface="Arial"/>
                <a:ea typeface="Arial"/>
                <a:cs typeface="Arial"/>
                <a:sym typeface="Arial"/>
              </a:rPr>
              <a:t>predictive parity</a:t>
            </a:r>
            <a:r>
              <a:rPr lang="en">
                <a:latin typeface="Arial"/>
                <a:ea typeface="Arial"/>
                <a:cs typeface="Arial"/>
                <a:sym typeface="Arial"/>
              </a:rPr>
              <a:t> if the classifier obtains similar predictive values for two different groups such as blacks and whites, for example, the probability of recidivating, given a high risk score, is similar for blacks and whites.”</a:t>
            </a:r>
            <a:br>
              <a:rPr lang="en">
                <a:latin typeface="Arial"/>
                <a:ea typeface="Arial"/>
                <a:cs typeface="Arial"/>
                <a:sym typeface="Arial"/>
              </a:rPr>
            </a:br>
            <a:br>
              <a:rPr lang="en">
                <a:latin typeface="Arial"/>
                <a:ea typeface="Arial"/>
                <a:cs typeface="Arial"/>
                <a:sym typeface="Arial"/>
              </a:rPr>
            </a:br>
            <a:br>
              <a:rPr lang="en">
                <a:latin typeface="Arial"/>
                <a:ea typeface="Arial"/>
                <a:cs typeface="Arial"/>
                <a:sym typeface="Arial"/>
              </a:rPr>
            </a:br>
            <a:r>
              <a:rPr lang="en" sz="1350">
                <a:solidFill>
                  <a:schemeClr val="dk1"/>
                </a:solidFill>
                <a:latin typeface="Arial"/>
                <a:ea typeface="Arial"/>
                <a:cs typeface="Arial"/>
                <a:sym typeface="Arial"/>
              </a:rPr>
              <a:t>Dieterich et al. (2016) </a:t>
            </a:r>
            <a:r>
              <a:rPr i="1" lang="en" sz="1350">
                <a:solidFill>
                  <a:schemeClr val="dk1"/>
                </a:solidFill>
                <a:latin typeface="Arial"/>
                <a:ea typeface="Arial"/>
                <a:cs typeface="Arial"/>
                <a:sym typeface="Arial"/>
              </a:rPr>
              <a:t>COMPAS Risk Scales: Demonstrating Accuracy Equity and Predictive Parity</a:t>
            </a:r>
            <a:r>
              <a:rPr i="1" lang="en" sz="1500">
                <a:solidFill>
                  <a:schemeClr val="dk1"/>
                </a:solidFill>
                <a:latin typeface="Arial"/>
                <a:ea typeface="Arial"/>
                <a:cs typeface="Arial"/>
                <a:sym typeface="Arial"/>
              </a:rPr>
              <a:t> </a:t>
            </a:r>
            <a:endParaRPr i="1" sz="170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5" name="Shape 1745"/>
        <p:cNvGrpSpPr/>
        <p:nvPr/>
      </p:nvGrpSpPr>
      <p:grpSpPr>
        <a:xfrm>
          <a:off x="0" y="0"/>
          <a:ext cx="0" cy="0"/>
          <a:chOff x="0" y="0"/>
          <a:chExt cx="0" cy="0"/>
        </a:xfrm>
      </p:grpSpPr>
      <p:sp>
        <p:nvSpPr>
          <p:cNvPr id="1746" name="Google Shape;1746;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Calibration: Necessary for Fairness?</a:t>
            </a:r>
            <a:endParaRPr>
              <a:latin typeface="Arial"/>
              <a:ea typeface="Arial"/>
              <a:cs typeface="Arial"/>
              <a:sym typeface="Arial"/>
            </a:endParaRPr>
          </a:p>
        </p:txBody>
      </p:sp>
      <p:sp>
        <p:nvSpPr>
          <p:cNvPr id="1747" name="Google Shape;1747;p83"/>
          <p:cNvSpPr txBox="1"/>
          <p:nvPr>
            <p:ph idx="1" type="body"/>
          </p:nvPr>
        </p:nvSpPr>
        <p:spPr>
          <a:xfrm>
            <a:off x="311700" y="1152475"/>
            <a:ext cx="8607000" cy="3828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latin typeface="Arial"/>
                <a:ea typeface="Arial"/>
                <a:cs typeface="Arial"/>
                <a:sym typeface="Arial"/>
              </a:rPr>
              <a:t>“I argue that among the statistical criteria of fairness discussed in the literature, </a:t>
            </a:r>
            <a:r>
              <a:rPr b="1" lang="en">
                <a:latin typeface="Arial"/>
                <a:ea typeface="Arial"/>
                <a:cs typeface="Arial"/>
                <a:sym typeface="Arial"/>
              </a:rPr>
              <a:t>none except perhaps calibration</a:t>
            </a:r>
            <a:r>
              <a:rPr lang="en">
                <a:latin typeface="Arial"/>
                <a:ea typeface="Arial"/>
                <a:cs typeface="Arial"/>
                <a:sym typeface="Arial"/>
              </a:rPr>
              <a:t> is a genuine necessary condition on fairness for predictive algorithms, on the grounds that all other such criteria can be violated by a manifestly fair and uniquely optimal predictive algorithm.”</a:t>
            </a:r>
            <a:endParaRPr>
              <a:latin typeface="Arial"/>
              <a:ea typeface="Arial"/>
              <a:cs typeface="Arial"/>
              <a:sym typeface="Arial"/>
            </a:endParaRPr>
          </a:p>
          <a:p>
            <a:pPr indent="0" lvl="0" marL="0" rtl="0" algn="l">
              <a:spcBef>
                <a:spcPts val="1200"/>
              </a:spcBef>
              <a:spcAft>
                <a:spcPts val="0"/>
              </a:spcAft>
              <a:buNone/>
            </a:pPr>
            <a:br>
              <a:rPr lang="en" sz="2200">
                <a:solidFill>
                  <a:schemeClr val="dk1"/>
                </a:solidFill>
              </a:rPr>
            </a:br>
            <a:endParaRPr sz="2200">
              <a:solidFill>
                <a:schemeClr val="dk1"/>
              </a:solidFill>
            </a:endParaRPr>
          </a:p>
          <a:p>
            <a:pPr indent="0" lvl="0" marL="0" rtl="0" algn="l">
              <a:spcBef>
                <a:spcPts val="1200"/>
              </a:spcBef>
              <a:spcAft>
                <a:spcPts val="1200"/>
              </a:spcAft>
              <a:buNone/>
            </a:pPr>
            <a:br>
              <a:rPr lang="en" sz="1350">
                <a:solidFill>
                  <a:schemeClr val="dk1"/>
                </a:solidFill>
              </a:rPr>
            </a:br>
            <a:br>
              <a:rPr lang="en" sz="1350">
                <a:solidFill>
                  <a:schemeClr val="dk1"/>
                </a:solidFill>
              </a:rPr>
            </a:br>
            <a:r>
              <a:rPr lang="en" sz="1350">
                <a:solidFill>
                  <a:schemeClr val="dk1"/>
                </a:solidFill>
              </a:rPr>
              <a:t>Hedden (2021) </a:t>
            </a:r>
            <a:r>
              <a:rPr i="1" lang="en" sz="1350">
                <a:solidFill>
                  <a:schemeClr val="dk1"/>
                </a:solidFill>
              </a:rPr>
              <a:t>On Statistical Criteria of Algorithmic Fairness</a:t>
            </a:r>
            <a:endParaRPr i="1" sz="135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1" name="Shape 1751"/>
        <p:cNvGrpSpPr/>
        <p:nvPr/>
      </p:nvGrpSpPr>
      <p:grpSpPr>
        <a:xfrm>
          <a:off x="0" y="0"/>
          <a:ext cx="0" cy="0"/>
          <a:chOff x="0" y="0"/>
          <a:chExt cx="0" cy="0"/>
        </a:xfrm>
      </p:grpSpPr>
      <p:sp>
        <p:nvSpPr>
          <p:cNvPr id="1752" name="Google Shape;1752;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Against Predictive Invariance</a:t>
            </a:r>
            <a:endParaRPr>
              <a:latin typeface="Arial"/>
              <a:ea typeface="Arial"/>
              <a:cs typeface="Arial"/>
              <a:sym typeface="Arial"/>
            </a:endParaRPr>
          </a:p>
        </p:txBody>
      </p:sp>
      <p:sp>
        <p:nvSpPr>
          <p:cNvPr id="1753" name="Google Shape;1753;p84"/>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br>
              <a:rPr lang="en" sz="2200">
                <a:solidFill>
                  <a:schemeClr val="dk1"/>
                </a:solidFill>
                <a:latin typeface="Arial"/>
                <a:ea typeface="Arial"/>
                <a:cs typeface="Arial"/>
                <a:sym typeface="Arial"/>
              </a:rPr>
            </a:br>
            <a:r>
              <a:rPr b="1" lang="en" sz="2200">
                <a:latin typeface="Arial"/>
                <a:ea typeface="Arial"/>
                <a:cs typeface="Arial"/>
                <a:sym typeface="Arial"/>
              </a:rPr>
              <a:t>Claim</a:t>
            </a:r>
            <a:r>
              <a:rPr lang="en" sz="2200">
                <a:latin typeface="Arial"/>
                <a:ea typeface="Arial"/>
                <a:cs typeface="Arial"/>
                <a:sym typeface="Arial"/>
              </a:rPr>
              <a:t>: considerations of fairness will typically require us </a:t>
            </a:r>
            <a:r>
              <a:rPr b="1" lang="en" sz="2200">
                <a:latin typeface="Arial"/>
                <a:ea typeface="Arial"/>
                <a:cs typeface="Arial"/>
                <a:sym typeface="Arial"/>
              </a:rPr>
              <a:t>not </a:t>
            </a:r>
            <a:r>
              <a:rPr lang="en" sz="2200">
                <a:latin typeface="Arial"/>
                <a:ea typeface="Arial"/>
                <a:cs typeface="Arial"/>
                <a:sym typeface="Arial"/>
              </a:rPr>
              <a:t>to satisfy predictive invariance.</a:t>
            </a:r>
            <a:endParaRPr i="1" sz="1700">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7" name="Shape 1757"/>
        <p:cNvGrpSpPr/>
        <p:nvPr/>
      </p:nvGrpSpPr>
      <p:grpSpPr>
        <a:xfrm>
          <a:off x="0" y="0"/>
          <a:ext cx="0" cy="0"/>
          <a:chOff x="0" y="0"/>
          <a:chExt cx="0" cy="0"/>
        </a:xfrm>
      </p:grpSpPr>
      <p:sp>
        <p:nvSpPr>
          <p:cNvPr id="1758" name="Google Shape;1758;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Measurement Invariance</a:t>
            </a:r>
            <a:endParaRPr>
              <a:latin typeface="Arial"/>
              <a:ea typeface="Arial"/>
              <a:cs typeface="Arial"/>
              <a:sym typeface="Arial"/>
            </a:endParaRPr>
          </a:p>
        </p:txBody>
      </p:sp>
      <p:sp>
        <p:nvSpPr>
          <p:cNvPr id="1759" name="Google Shape;1759;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Arial"/>
                <a:ea typeface="Arial"/>
                <a:cs typeface="Arial"/>
                <a:sym typeface="Arial"/>
              </a:rPr>
              <a:t>Measurement invariance (MI) </a:t>
            </a:r>
            <a:r>
              <a:rPr lang="en">
                <a:latin typeface="Arial"/>
                <a:ea typeface="Arial"/>
                <a:cs typeface="Arial"/>
                <a:sym typeface="Arial"/>
              </a:rPr>
              <a:t>requires that individuals with the same value of the latent </a:t>
            </a:r>
            <a:r>
              <a:rPr i="1" lang="en">
                <a:latin typeface="Arial"/>
                <a:ea typeface="Arial"/>
                <a:cs typeface="Arial"/>
                <a:sym typeface="Arial"/>
              </a:rPr>
              <a:t>L </a:t>
            </a:r>
            <a:r>
              <a:rPr lang="en">
                <a:latin typeface="Arial"/>
                <a:ea typeface="Arial"/>
                <a:cs typeface="Arial"/>
                <a:sym typeface="Arial"/>
              </a:rPr>
              <a:t>to have the same </a:t>
            </a:r>
            <a:r>
              <a:rPr i="1" lang="en">
                <a:latin typeface="Arial"/>
                <a:ea typeface="Arial"/>
                <a:cs typeface="Arial"/>
                <a:sym typeface="Arial"/>
              </a:rPr>
              <a:t>S</a:t>
            </a:r>
            <a:r>
              <a:rPr lang="en">
                <a:latin typeface="Arial"/>
                <a:ea typeface="Arial"/>
                <a:cs typeface="Arial"/>
                <a:sym typeface="Arial"/>
              </a:rPr>
              <a:t> regardless of sensitive variable </a:t>
            </a:r>
            <a:r>
              <a:rPr i="1" lang="en">
                <a:latin typeface="Arial"/>
                <a:ea typeface="Arial"/>
                <a:cs typeface="Arial"/>
                <a:sym typeface="Arial"/>
              </a:rPr>
              <a:t>R</a:t>
            </a:r>
            <a:r>
              <a:rPr lang="en">
                <a:latin typeface="Arial"/>
                <a:ea typeface="Arial"/>
                <a:cs typeface="Arial"/>
                <a:sym typeface="Arial"/>
              </a:rPr>
              <a:t>. </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In the language of conditional independence: </a:t>
            </a:r>
            <a:r>
              <a:rPr i="1" lang="en">
                <a:latin typeface="Arial"/>
                <a:ea typeface="Arial"/>
                <a:cs typeface="Arial"/>
                <a:sym typeface="Arial"/>
              </a:rPr>
              <a:t>S </a:t>
            </a:r>
            <a:r>
              <a:rPr lang="en">
                <a:latin typeface="Arial"/>
                <a:ea typeface="Arial"/>
                <a:cs typeface="Arial"/>
                <a:sym typeface="Arial"/>
              </a:rPr>
              <a:t>⊥ </a:t>
            </a:r>
            <a:r>
              <a:rPr i="1" lang="en">
                <a:latin typeface="Arial"/>
                <a:ea typeface="Arial"/>
                <a:cs typeface="Arial"/>
                <a:sym typeface="Arial"/>
              </a:rPr>
              <a:t>R</a:t>
            </a:r>
            <a:r>
              <a:rPr lang="en">
                <a:latin typeface="Arial"/>
                <a:ea typeface="Arial"/>
                <a:cs typeface="Arial"/>
                <a:sym typeface="Arial"/>
              </a:rPr>
              <a:t> | </a:t>
            </a:r>
            <a:r>
              <a:rPr i="1" lang="en">
                <a:latin typeface="Arial"/>
                <a:ea typeface="Arial"/>
                <a:cs typeface="Arial"/>
                <a:sym typeface="Arial"/>
              </a:rPr>
              <a:t>L.</a:t>
            </a:r>
            <a:endParaRPr i="1">
              <a:latin typeface="Arial"/>
              <a:ea typeface="Arial"/>
              <a:cs typeface="Arial"/>
              <a:sym typeface="Arial"/>
            </a:endParaRPr>
          </a:p>
          <a:p>
            <a:pPr indent="0" lvl="0" marL="0" rtl="0" algn="l">
              <a:spcBef>
                <a:spcPts val="1200"/>
              </a:spcBef>
              <a:spcAft>
                <a:spcPts val="0"/>
              </a:spcAft>
              <a:buNone/>
            </a:pPr>
            <a:r>
              <a:t/>
            </a:r>
            <a:endParaRPr i="1">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a:latin typeface="Arial"/>
                <a:ea typeface="Arial"/>
                <a:cs typeface="Arial"/>
                <a:sym typeface="Arial"/>
              </a:rPr>
              <a:t>(Compare with predictive invariance, requiring: </a:t>
            </a:r>
            <a:r>
              <a:rPr i="1" lang="en">
                <a:latin typeface="Arial"/>
                <a:ea typeface="Arial"/>
                <a:cs typeface="Arial"/>
                <a:sym typeface="Arial"/>
              </a:rPr>
              <a:t>O </a:t>
            </a:r>
            <a:r>
              <a:rPr lang="en">
                <a:latin typeface="Arial"/>
                <a:ea typeface="Arial"/>
                <a:cs typeface="Arial"/>
                <a:sym typeface="Arial"/>
              </a:rPr>
              <a:t>⊥ </a:t>
            </a:r>
            <a:r>
              <a:rPr i="1" lang="en">
                <a:latin typeface="Arial"/>
                <a:ea typeface="Arial"/>
                <a:cs typeface="Arial"/>
                <a:sym typeface="Arial"/>
              </a:rPr>
              <a:t>R</a:t>
            </a:r>
            <a:r>
              <a:rPr lang="en">
                <a:latin typeface="Arial"/>
                <a:ea typeface="Arial"/>
                <a:cs typeface="Arial"/>
                <a:sym typeface="Arial"/>
              </a:rPr>
              <a:t> | </a:t>
            </a:r>
            <a:r>
              <a:rPr i="1" lang="en">
                <a:latin typeface="Arial"/>
                <a:ea typeface="Arial"/>
                <a:cs typeface="Arial"/>
                <a:sym typeface="Arial"/>
              </a:rPr>
              <a:t>S.</a:t>
            </a:r>
            <a:r>
              <a:rPr lang="en">
                <a:latin typeface="Arial"/>
                <a:ea typeface="Arial"/>
                <a:cs typeface="Arial"/>
                <a:sym typeface="Arial"/>
              </a:rPr>
              <a:t>)</a:t>
            </a:r>
            <a:endParaRPr i="1">
              <a:latin typeface="Arial"/>
              <a:ea typeface="Arial"/>
              <a:cs typeface="Arial"/>
              <a:sym typeface="Arial"/>
            </a:endParaRPr>
          </a:p>
          <a:p>
            <a:pPr indent="0" lvl="0" marL="0" rtl="0" algn="l">
              <a:spcBef>
                <a:spcPts val="1200"/>
              </a:spcBef>
              <a:spcAft>
                <a:spcPts val="1200"/>
              </a:spcAft>
              <a:buNone/>
            </a:pPr>
            <a:r>
              <a:t/>
            </a:r>
            <a:endParaRPr sz="1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3" name="Shape 1763"/>
        <p:cNvGrpSpPr/>
        <p:nvPr/>
      </p:nvGrpSpPr>
      <p:grpSpPr>
        <a:xfrm>
          <a:off x="0" y="0"/>
          <a:ext cx="0" cy="0"/>
          <a:chOff x="0" y="0"/>
          <a:chExt cx="0" cy="0"/>
        </a:xfrm>
      </p:grpSpPr>
      <p:sp>
        <p:nvSpPr>
          <p:cNvPr id="1764" name="Google Shape;1764;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Measurement Invariance</a:t>
            </a:r>
            <a:endParaRPr>
              <a:latin typeface="Arial"/>
              <a:ea typeface="Arial"/>
              <a:cs typeface="Arial"/>
              <a:sym typeface="Arial"/>
            </a:endParaRPr>
          </a:p>
        </p:txBody>
      </p:sp>
      <p:sp>
        <p:nvSpPr>
          <p:cNvPr id="1765" name="Google Shape;1765;p86"/>
          <p:cNvSpPr txBox="1"/>
          <p:nvPr>
            <p:ph idx="1" type="body"/>
          </p:nvPr>
        </p:nvSpPr>
        <p:spPr>
          <a:xfrm>
            <a:off x="311700" y="1152475"/>
            <a:ext cx="8764800" cy="390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Arial"/>
                <a:ea typeface="Arial"/>
                <a:cs typeface="Arial"/>
                <a:sym typeface="Arial"/>
              </a:rPr>
              <a:t>Measurement invariance (MI) </a:t>
            </a:r>
            <a:r>
              <a:rPr lang="en">
                <a:latin typeface="Arial"/>
                <a:ea typeface="Arial"/>
                <a:cs typeface="Arial"/>
                <a:sym typeface="Arial"/>
              </a:rPr>
              <a:t>requires that individuals with the same value of the latent </a:t>
            </a:r>
            <a:r>
              <a:rPr i="1" lang="en">
                <a:latin typeface="Arial"/>
                <a:ea typeface="Arial"/>
                <a:cs typeface="Arial"/>
                <a:sym typeface="Arial"/>
              </a:rPr>
              <a:t>L </a:t>
            </a:r>
            <a:r>
              <a:rPr lang="en">
                <a:latin typeface="Arial"/>
                <a:ea typeface="Arial"/>
                <a:cs typeface="Arial"/>
                <a:sym typeface="Arial"/>
              </a:rPr>
              <a:t>to have the same </a:t>
            </a:r>
            <a:r>
              <a:rPr i="1" lang="en">
                <a:latin typeface="Arial"/>
                <a:ea typeface="Arial"/>
                <a:cs typeface="Arial"/>
                <a:sym typeface="Arial"/>
              </a:rPr>
              <a:t>S</a:t>
            </a:r>
            <a:r>
              <a:rPr lang="en">
                <a:latin typeface="Arial"/>
                <a:ea typeface="Arial"/>
                <a:cs typeface="Arial"/>
                <a:sym typeface="Arial"/>
              </a:rPr>
              <a:t> regardless of sensitive variable </a:t>
            </a:r>
            <a:r>
              <a:rPr i="1" lang="en">
                <a:latin typeface="Arial"/>
                <a:ea typeface="Arial"/>
                <a:cs typeface="Arial"/>
                <a:sym typeface="Arial"/>
              </a:rPr>
              <a:t>R</a:t>
            </a:r>
            <a:r>
              <a:rPr lang="en">
                <a:latin typeface="Arial"/>
                <a:ea typeface="Arial"/>
                <a:cs typeface="Arial"/>
                <a:sym typeface="Arial"/>
              </a:rPr>
              <a:t>. </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In the language of conditional independence: </a:t>
            </a:r>
            <a:r>
              <a:rPr i="1" lang="en">
                <a:latin typeface="Arial"/>
                <a:ea typeface="Arial"/>
                <a:cs typeface="Arial"/>
                <a:sym typeface="Arial"/>
              </a:rPr>
              <a:t>S </a:t>
            </a:r>
            <a:r>
              <a:rPr lang="en">
                <a:latin typeface="Arial"/>
                <a:ea typeface="Arial"/>
                <a:cs typeface="Arial"/>
                <a:sym typeface="Arial"/>
              </a:rPr>
              <a:t>⊥ </a:t>
            </a:r>
            <a:r>
              <a:rPr i="1" lang="en">
                <a:latin typeface="Arial"/>
                <a:ea typeface="Arial"/>
                <a:cs typeface="Arial"/>
                <a:sym typeface="Arial"/>
              </a:rPr>
              <a:t>R</a:t>
            </a:r>
            <a:r>
              <a:rPr lang="en">
                <a:latin typeface="Arial"/>
                <a:ea typeface="Arial"/>
                <a:cs typeface="Arial"/>
                <a:sym typeface="Arial"/>
              </a:rPr>
              <a:t> | </a:t>
            </a:r>
            <a:r>
              <a:rPr i="1" lang="en">
                <a:latin typeface="Arial"/>
                <a:ea typeface="Arial"/>
                <a:cs typeface="Arial"/>
                <a:sym typeface="Arial"/>
              </a:rPr>
              <a:t>L.</a:t>
            </a:r>
            <a:endParaRPr i="1">
              <a:latin typeface="Arial"/>
              <a:ea typeface="Arial"/>
              <a:cs typeface="Arial"/>
              <a:sym typeface="Arial"/>
            </a:endParaRPr>
          </a:p>
          <a:p>
            <a:pPr indent="-342900" lvl="0" marL="457200" rtl="0" algn="l">
              <a:spcBef>
                <a:spcPts val="1200"/>
              </a:spcBef>
              <a:spcAft>
                <a:spcPts val="0"/>
              </a:spcAft>
              <a:buSzPts val="1800"/>
              <a:buFont typeface="Arial"/>
              <a:buChar char="●"/>
            </a:pPr>
            <a:r>
              <a:rPr lang="en">
                <a:latin typeface="Arial"/>
                <a:ea typeface="Arial"/>
                <a:cs typeface="Arial"/>
                <a:sym typeface="Arial"/>
              </a:rPr>
              <a:t>Equally well-prepared (</a:t>
            </a:r>
            <a:r>
              <a:rPr i="1" lang="en">
                <a:latin typeface="Arial"/>
                <a:ea typeface="Arial"/>
                <a:cs typeface="Arial"/>
                <a:sym typeface="Arial"/>
              </a:rPr>
              <a:t>L</a:t>
            </a:r>
            <a:r>
              <a:rPr lang="en">
                <a:latin typeface="Arial"/>
                <a:ea typeface="Arial"/>
                <a:cs typeface="Arial"/>
                <a:sym typeface="Arial"/>
              </a:rPr>
              <a:t>) students will (in expectation) get the same SAT score.</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Defendants posing the same danger receive (in expectation) same risk scores.</a:t>
            </a:r>
            <a:endParaRPr>
              <a:latin typeface="Arial"/>
              <a:ea typeface="Arial"/>
              <a:cs typeface="Arial"/>
              <a:sym typeface="Arial"/>
            </a:endParaRPr>
          </a:p>
          <a:p>
            <a:pPr indent="-342900" lvl="0" marL="457200" rtl="0" algn="l">
              <a:spcBef>
                <a:spcPts val="0"/>
              </a:spcBef>
              <a:spcAft>
                <a:spcPts val="0"/>
              </a:spcAft>
              <a:buSzPts val="1800"/>
              <a:buChar char="●"/>
            </a:pPr>
            <a:r>
              <a:rPr lang="en">
                <a:latin typeface="Arial"/>
                <a:ea typeface="Arial"/>
                <a:cs typeface="Arial"/>
                <a:sym typeface="Arial"/>
              </a:rPr>
              <a:t>Applicants with the same probability of repayment receive the same credit sco</a:t>
            </a:r>
            <a:r>
              <a:rPr lang="en"/>
              <a:t>re.</a:t>
            </a:r>
            <a:endParaRPr sz="1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9" name="Shape 1769"/>
        <p:cNvGrpSpPr/>
        <p:nvPr/>
      </p:nvGrpSpPr>
      <p:grpSpPr>
        <a:xfrm>
          <a:off x="0" y="0"/>
          <a:ext cx="0" cy="0"/>
          <a:chOff x="0" y="0"/>
          <a:chExt cx="0" cy="0"/>
        </a:xfrm>
      </p:grpSpPr>
      <p:sp>
        <p:nvSpPr>
          <p:cNvPr id="1770" name="Google Shape;1770;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PI and MI: Why not Both? </a:t>
            </a:r>
            <a:endParaRPr>
              <a:latin typeface="Arial"/>
              <a:ea typeface="Arial"/>
              <a:cs typeface="Arial"/>
              <a:sym typeface="Arial"/>
            </a:endParaRPr>
          </a:p>
        </p:txBody>
      </p:sp>
      <p:sp>
        <p:nvSpPr>
          <p:cNvPr id="1771" name="Google Shape;1771;p87"/>
          <p:cNvSpPr txBox="1"/>
          <p:nvPr>
            <p:ph idx="1" type="body"/>
          </p:nvPr>
        </p:nvSpPr>
        <p:spPr>
          <a:xfrm>
            <a:off x="172775" y="1152475"/>
            <a:ext cx="66852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latin typeface="Arial"/>
                <a:ea typeface="Arial"/>
                <a:cs typeface="Arial"/>
                <a:sym typeface="Arial"/>
              </a:rPr>
              <a:t>In a series of papers, Millsap proves that predictive invariance and measurement invariance are typically </a:t>
            </a:r>
            <a:r>
              <a:rPr b="1" lang="en" sz="7200">
                <a:latin typeface="Arial"/>
                <a:ea typeface="Arial"/>
                <a:cs typeface="Arial"/>
                <a:sym typeface="Arial"/>
              </a:rPr>
              <a:t>incompatible</a:t>
            </a:r>
            <a:r>
              <a:rPr lang="en" sz="7200">
                <a:latin typeface="Arial"/>
                <a:ea typeface="Arial"/>
                <a:cs typeface="Arial"/>
                <a:sym typeface="Arial"/>
              </a:rPr>
              <a:t>. Scores satisfying one will typically not satisfy the other. </a:t>
            </a:r>
            <a:br>
              <a:rPr lang="en" sz="7200">
                <a:latin typeface="Arial"/>
                <a:ea typeface="Arial"/>
                <a:cs typeface="Arial"/>
                <a:sym typeface="Arial"/>
              </a:rPr>
            </a:br>
            <a:br>
              <a:rPr lang="en" sz="7200">
                <a:latin typeface="Arial"/>
                <a:ea typeface="Arial"/>
                <a:cs typeface="Arial"/>
                <a:sym typeface="Arial"/>
              </a:rPr>
            </a:br>
            <a:endParaRPr sz="7200">
              <a:latin typeface="Arial"/>
              <a:ea typeface="Arial"/>
              <a:cs typeface="Arial"/>
              <a:sym typeface="Arial"/>
            </a:endParaRPr>
          </a:p>
          <a:p>
            <a:pPr indent="-315912" lvl="0" marL="457200" rtl="0" algn="l">
              <a:spcBef>
                <a:spcPts val="1200"/>
              </a:spcBef>
              <a:spcAft>
                <a:spcPts val="0"/>
              </a:spcAft>
              <a:buClr>
                <a:schemeClr val="dk1"/>
              </a:buClr>
              <a:buSzPct val="100000"/>
              <a:buChar char="●"/>
            </a:pPr>
            <a:r>
              <a:rPr lang="en" sz="5500">
                <a:solidFill>
                  <a:schemeClr val="dk1"/>
                </a:solidFill>
              </a:rPr>
              <a:t>(1995) “Measurement Invariance, Predictive Invariance, and the Duality Paradox.” </a:t>
            </a:r>
            <a:r>
              <a:rPr i="1" lang="en" sz="5500">
                <a:solidFill>
                  <a:schemeClr val="dk1"/>
                </a:solidFill>
              </a:rPr>
              <a:t>Multivariate Behavioral Research</a:t>
            </a:r>
            <a:r>
              <a:rPr lang="en" sz="5500">
                <a:solidFill>
                  <a:schemeClr val="dk1"/>
                </a:solidFill>
              </a:rPr>
              <a:t> 30 (4): 577-605.</a:t>
            </a:r>
            <a:endParaRPr sz="5500">
              <a:solidFill>
                <a:schemeClr val="dk1"/>
              </a:solidFill>
            </a:endParaRPr>
          </a:p>
          <a:p>
            <a:pPr indent="-315912" lvl="0" marL="457200" rtl="0" algn="l">
              <a:spcBef>
                <a:spcPts val="0"/>
              </a:spcBef>
              <a:spcAft>
                <a:spcPts val="0"/>
              </a:spcAft>
              <a:buClr>
                <a:schemeClr val="dk1"/>
              </a:buClr>
              <a:buSzPct val="100000"/>
              <a:buChar char="●"/>
            </a:pPr>
            <a:r>
              <a:rPr lang="en" sz="5500">
                <a:solidFill>
                  <a:schemeClr val="dk1"/>
                </a:solidFill>
              </a:rPr>
              <a:t>(1998) “Group Differences in Regression Intercepts: Implications for Factorial Invariance.” </a:t>
            </a:r>
            <a:r>
              <a:rPr i="1" lang="en" sz="5500">
                <a:solidFill>
                  <a:schemeClr val="dk1"/>
                </a:solidFill>
              </a:rPr>
              <a:t>Multivariate Behavioral Research</a:t>
            </a:r>
            <a:r>
              <a:rPr lang="en" sz="5500">
                <a:solidFill>
                  <a:schemeClr val="dk1"/>
                </a:solidFill>
              </a:rPr>
              <a:t> 33 (3): 403–24.</a:t>
            </a:r>
            <a:endParaRPr sz="5500">
              <a:solidFill>
                <a:schemeClr val="dk1"/>
              </a:solidFill>
            </a:endParaRPr>
          </a:p>
          <a:p>
            <a:pPr indent="-315912" lvl="0" marL="457200" rtl="0" algn="l">
              <a:spcBef>
                <a:spcPts val="0"/>
              </a:spcBef>
              <a:spcAft>
                <a:spcPts val="0"/>
              </a:spcAft>
              <a:buClr>
                <a:schemeClr val="dk1"/>
              </a:buClr>
              <a:buSzPct val="100000"/>
              <a:buChar char="●"/>
            </a:pPr>
            <a:r>
              <a:rPr lang="en" sz="5500">
                <a:solidFill>
                  <a:schemeClr val="dk1"/>
                </a:solidFill>
              </a:rPr>
              <a:t>(2007). “Invariance in Measurement and Prediction Revisited.” </a:t>
            </a:r>
            <a:r>
              <a:rPr i="1" lang="en" sz="5500">
                <a:solidFill>
                  <a:schemeClr val="dk1"/>
                </a:solidFill>
              </a:rPr>
              <a:t>Psychometrika</a:t>
            </a:r>
            <a:r>
              <a:rPr lang="en" sz="5500">
                <a:solidFill>
                  <a:schemeClr val="dk1"/>
                </a:solidFill>
              </a:rPr>
              <a:t> 72(4): 461–73.</a:t>
            </a:r>
            <a:endParaRPr sz="5500">
              <a:solidFill>
                <a:schemeClr val="dk1"/>
              </a:solidFill>
            </a:endParaRPr>
          </a:p>
          <a:p>
            <a:pPr indent="-315912" lvl="0" marL="457200" rtl="0" algn="l">
              <a:spcBef>
                <a:spcPts val="0"/>
              </a:spcBef>
              <a:spcAft>
                <a:spcPts val="0"/>
              </a:spcAft>
              <a:buClr>
                <a:schemeClr val="dk1"/>
              </a:buClr>
              <a:buSzPct val="100000"/>
              <a:buChar char="●"/>
            </a:pPr>
            <a:r>
              <a:rPr lang="en" sz="5500">
                <a:solidFill>
                  <a:schemeClr val="dk1"/>
                </a:solidFill>
              </a:rPr>
              <a:t>(2011) Millsap, Roger E.llis. </a:t>
            </a:r>
            <a:r>
              <a:rPr i="1" lang="en" sz="5500">
                <a:solidFill>
                  <a:schemeClr val="dk1"/>
                </a:solidFill>
              </a:rPr>
              <a:t>Statistical Approaches to Measurement Invariance</a:t>
            </a:r>
            <a:r>
              <a:rPr lang="en" sz="5500">
                <a:solidFill>
                  <a:schemeClr val="dk1"/>
                </a:solidFill>
              </a:rPr>
              <a:t>. Routledge.</a:t>
            </a:r>
            <a:br>
              <a:rPr lang="en" sz="5500">
                <a:solidFill>
                  <a:schemeClr val="dk1"/>
                </a:solidFill>
              </a:rPr>
            </a:br>
            <a:br>
              <a:rPr lang="en" sz="5500">
                <a:solidFill>
                  <a:schemeClr val="dk1"/>
                </a:solidFill>
              </a:rPr>
            </a:br>
            <a:endParaRPr sz="5500">
              <a:solidFill>
                <a:schemeClr val="dk1"/>
              </a:solidFill>
            </a:endParaRPr>
          </a:p>
          <a:p>
            <a:pPr indent="0" lvl="0" marL="0" rtl="0" algn="l">
              <a:spcBef>
                <a:spcPts val="1200"/>
              </a:spcBef>
              <a:spcAft>
                <a:spcPts val="0"/>
              </a:spcAft>
              <a:buNone/>
            </a:pPr>
            <a:br>
              <a:rPr lang="en" sz="5500">
                <a:solidFill>
                  <a:schemeClr val="dk1"/>
                </a:solidFill>
              </a:rPr>
            </a:br>
            <a:endParaRPr sz="55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br>
              <a:rPr lang="en"/>
            </a:br>
            <a:br>
              <a:rPr lang="en"/>
            </a:br>
            <a:br>
              <a:rPr b="1" lang="en"/>
            </a:br>
            <a:br>
              <a:rPr b="1" lang="en"/>
            </a:br>
            <a:br>
              <a:rPr b="1" lang="en"/>
            </a:br>
            <a:endParaRPr b="1"/>
          </a:p>
          <a:p>
            <a:pPr indent="0" lvl="0" marL="0" rtl="0" algn="l">
              <a:spcBef>
                <a:spcPts val="1200"/>
              </a:spcBef>
              <a:spcAft>
                <a:spcPts val="0"/>
              </a:spcAft>
              <a:buNone/>
            </a:pPr>
            <a:r>
              <a:t/>
            </a:r>
            <a:endParaRPr b="1">
              <a:solidFill>
                <a:srgbClr val="666666"/>
              </a:solidFill>
              <a:highlight>
                <a:srgbClr val="FFFFFF"/>
              </a:highlight>
            </a:endParaRPr>
          </a:p>
          <a:p>
            <a:pPr indent="0" lvl="0" marL="0" rtl="0" algn="l">
              <a:spcBef>
                <a:spcPts val="1200"/>
              </a:spcBef>
              <a:spcAft>
                <a:spcPts val="0"/>
              </a:spcAft>
              <a:buNone/>
            </a:pPr>
            <a:br>
              <a:rPr b="1" lang="en">
                <a:solidFill>
                  <a:srgbClr val="666666"/>
                </a:solidFill>
                <a:highlight>
                  <a:srgbClr val="FFFFFF"/>
                </a:highlight>
              </a:rPr>
            </a:br>
            <a:br>
              <a:rPr lang="en">
                <a:solidFill>
                  <a:srgbClr val="666666"/>
                </a:solidFill>
                <a:highlight>
                  <a:srgbClr val="FFFFFF"/>
                </a:highlight>
              </a:rPr>
            </a:br>
            <a:endParaRPr sz="1100">
              <a:solidFill>
                <a:schemeClr val="dk1"/>
              </a:solidFill>
            </a:endParaRPr>
          </a:p>
          <a:p>
            <a:pPr indent="0" lvl="0" marL="0" rtl="0" algn="l">
              <a:spcBef>
                <a:spcPts val="1200"/>
              </a:spcBef>
              <a:spcAft>
                <a:spcPts val="1200"/>
              </a:spcAft>
              <a:buNone/>
            </a:pPr>
            <a:br>
              <a:rPr lang="en">
                <a:solidFill>
                  <a:srgbClr val="666666"/>
                </a:solidFill>
                <a:highlight>
                  <a:srgbClr val="FFFFFF"/>
                </a:highlight>
              </a:rPr>
            </a:br>
            <a:br>
              <a:rPr lang="en">
                <a:solidFill>
                  <a:srgbClr val="666666"/>
                </a:solidFill>
                <a:highlight>
                  <a:srgbClr val="FFFFFF"/>
                </a:highlight>
              </a:rPr>
            </a:br>
            <a:endParaRPr b="1">
              <a:solidFill>
                <a:srgbClr val="666666"/>
              </a:solidFill>
            </a:endParaRPr>
          </a:p>
        </p:txBody>
      </p:sp>
      <p:pic>
        <p:nvPicPr>
          <p:cNvPr id="1772" name="Google Shape;1772;p87"/>
          <p:cNvPicPr preferRelativeResize="0"/>
          <p:nvPr/>
        </p:nvPicPr>
        <p:blipFill>
          <a:blip r:embed="rId3">
            <a:alphaModFix/>
          </a:blip>
          <a:stretch>
            <a:fillRect/>
          </a:stretch>
        </p:blipFill>
        <p:spPr>
          <a:xfrm>
            <a:off x="7191625" y="1245625"/>
            <a:ext cx="1787625" cy="2526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6" name="Shape 1776"/>
        <p:cNvGrpSpPr/>
        <p:nvPr/>
      </p:nvGrpSpPr>
      <p:grpSpPr>
        <a:xfrm>
          <a:off x="0" y="0"/>
          <a:ext cx="0" cy="0"/>
          <a:chOff x="0" y="0"/>
          <a:chExt cx="0" cy="0"/>
        </a:xfrm>
      </p:grpSpPr>
      <p:sp>
        <p:nvSpPr>
          <p:cNvPr id="1777" name="Google Shape;1777;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PI and MI: Why not Both?</a:t>
            </a:r>
            <a:endParaRPr>
              <a:latin typeface="Arial"/>
              <a:ea typeface="Arial"/>
              <a:cs typeface="Arial"/>
              <a:sym typeface="Arial"/>
            </a:endParaRPr>
          </a:p>
        </p:txBody>
      </p:sp>
      <p:sp>
        <p:nvSpPr>
          <p:cNvPr id="1778" name="Google Shape;1778;p88"/>
          <p:cNvSpPr txBox="1"/>
          <p:nvPr>
            <p:ph idx="1" type="body"/>
          </p:nvPr>
        </p:nvSpPr>
        <p:spPr>
          <a:xfrm>
            <a:off x="172775" y="1152475"/>
            <a:ext cx="88383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200">
                <a:latin typeface="Arial"/>
                <a:ea typeface="Arial"/>
                <a:cs typeface="Arial"/>
                <a:sym typeface="Arial"/>
              </a:rPr>
              <a:t>Measurement Invariance ⇒ Predictive Bias:</a:t>
            </a:r>
            <a:br>
              <a:rPr b="1" lang="en" sz="7200">
                <a:latin typeface="Arial"/>
                <a:ea typeface="Arial"/>
                <a:cs typeface="Arial"/>
                <a:sym typeface="Arial"/>
              </a:rPr>
            </a:br>
            <a:endParaRPr b="1" sz="7200">
              <a:latin typeface="Arial"/>
              <a:ea typeface="Arial"/>
              <a:cs typeface="Arial"/>
              <a:sym typeface="Arial"/>
            </a:endParaRPr>
          </a:p>
          <a:p>
            <a:pPr indent="-342900" lvl="0" marL="457200" rtl="0" algn="l">
              <a:spcBef>
                <a:spcPts val="1200"/>
              </a:spcBef>
              <a:spcAft>
                <a:spcPts val="0"/>
              </a:spcAft>
              <a:buSzPct val="100000"/>
              <a:buFont typeface="Arial"/>
              <a:buChar char="●"/>
            </a:pPr>
            <a:r>
              <a:rPr lang="en" sz="7200">
                <a:latin typeface="Arial"/>
                <a:ea typeface="Arial"/>
                <a:cs typeface="Arial"/>
                <a:sym typeface="Arial"/>
              </a:rPr>
              <a:t>In a classist society, we would not expect equally academically “prepared” students to have equal GPAs (e.g. poorer students need many jobs). </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en" sz="7200">
                <a:latin typeface="Arial"/>
                <a:ea typeface="Arial"/>
                <a:cs typeface="Arial"/>
                <a:sym typeface="Arial"/>
              </a:rPr>
              <a:t>If we require MI, equally prepared students must get equal SAT scores. </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en" sz="7200">
                <a:latin typeface="Arial"/>
                <a:ea typeface="Arial"/>
                <a:cs typeface="Arial"/>
                <a:sym typeface="Arial"/>
              </a:rPr>
              <a:t>But then equal SAT scores cannot predict equal GPAs, so PI fails.</a:t>
            </a:r>
            <a:endParaRPr sz="7200">
              <a:latin typeface="Arial"/>
              <a:ea typeface="Arial"/>
              <a:cs typeface="Arial"/>
              <a:sym typeface="Arial"/>
            </a:endParaRPr>
          </a:p>
          <a:p>
            <a:pPr indent="0" lvl="0" marL="0" rtl="0" algn="l">
              <a:spcBef>
                <a:spcPts val="1200"/>
              </a:spcBef>
              <a:spcAft>
                <a:spcPts val="0"/>
              </a:spcAft>
              <a:buNone/>
            </a:pPr>
            <a:br>
              <a:rPr lang="en"/>
            </a:br>
            <a:br>
              <a:rPr lang="en"/>
            </a:br>
            <a:br>
              <a:rPr b="1" lang="en"/>
            </a:br>
            <a:br>
              <a:rPr b="1" lang="en"/>
            </a:br>
            <a:br>
              <a:rPr b="1" lang="en"/>
            </a:br>
            <a:endParaRPr b="1"/>
          </a:p>
          <a:p>
            <a:pPr indent="0" lvl="0" marL="0" rtl="0" algn="l">
              <a:spcBef>
                <a:spcPts val="1200"/>
              </a:spcBef>
              <a:spcAft>
                <a:spcPts val="0"/>
              </a:spcAft>
              <a:buNone/>
            </a:pPr>
            <a:r>
              <a:t/>
            </a:r>
            <a:endParaRPr b="1">
              <a:solidFill>
                <a:srgbClr val="666666"/>
              </a:solidFill>
              <a:highlight>
                <a:srgbClr val="FFFFFF"/>
              </a:highlight>
            </a:endParaRPr>
          </a:p>
          <a:p>
            <a:pPr indent="0" lvl="0" marL="0" rtl="0" algn="l">
              <a:spcBef>
                <a:spcPts val="1200"/>
              </a:spcBef>
              <a:spcAft>
                <a:spcPts val="0"/>
              </a:spcAft>
              <a:buNone/>
            </a:pPr>
            <a:br>
              <a:rPr b="1" lang="en">
                <a:solidFill>
                  <a:srgbClr val="666666"/>
                </a:solidFill>
                <a:highlight>
                  <a:srgbClr val="FFFFFF"/>
                </a:highlight>
              </a:rPr>
            </a:br>
            <a:br>
              <a:rPr lang="en">
                <a:solidFill>
                  <a:srgbClr val="666666"/>
                </a:solidFill>
                <a:highlight>
                  <a:srgbClr val="FFFFFF"/>
                </a:highlight>
              </a:rPr>
            </a:br>
            <a:endParaRPr sz="1100">
              <a:solidFill>
                <a:schemeClr val="dk1"/>
              </a:solidFill>
            </a:endParaRPr>
          </a:p>
          <a:p>
            <a:pPr indent="0" lvl="0" marL="0" rtl="0" algn="l">
              <a:spcBef>
                <a:spcPts val="1200"/>
              </a:spcBef>
              <a:spcAft>
                <a:spcPts val="1200"/>
              </a:spcAft>
              <a:buNone/>
            </a:pPr>
            <a:br>
              <a:rPr lang="en">
                <a:solidFill>
                  <a:srgbClr val="666666"/>
                </a:solidFill>
                <a:highlight>
                  <a:srgbClr val="FFFFFF"/>
                </a:highlight>
              </a:rPr>
            </a:br>
            <a:br>
              <a:rPr lang="en">
                <a:solidFill>
                  <a:srgbClr val="666666"/>
                </a:solidFill>
                <a:highlight>
                  <a:srgbClr val="FFFFFF"/>
                </a:highlight>
              </a:rPr>
            </a:br>
            <a:endParaRPr b="1">
              <a:solidFill>
                <a:srgbClr val="66666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2" name="Shape 1782"/>
        <p:cNvGrpSpPr/>
        <p:nvPr/>
      </p:nvGrpSpPr>
      <p:grpSpPr>
        <a:xfrm>
          <a:off x="0" y="0"/>
          <a:ext cx="0" cy="0"/>
          <a:chOff x="0" y="0"/>
          <a:chExt cx="0" cy="0"/>
        </a:xfrm>
      </p:grpSpPr>
      <p:sp>
        <p:nvSpPr>
          <p:cNvPr id="1783" name="Google Shape;1783;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Arial"/>
                <a:ea typeface="Arial"/>
                <a:cs typeface="Arial"/>
                <a:sym typeface="Arial"/>
              </a:rPr>
              <a:t>PI and MI: Why not Both?</a:t>
            </a:r>
            <a:endParaRPr>
              <a:latin typeface="Arial"/>
              <a:ea typeface="Arial"/>
              <a:cs typeface="Arial"/>
              <a:sym typeface="Arial"/>
            </a:endParaRPr>
          </a:p>
          <a:p>
            <a:pPr indent="0" lvl="0" marL="0" rtl="0" algn="l">
              <a:spcBef>
                <a:spcPts val="0"/>
              </a:spcBef>
              <a:spcAft>
                <a:spcPts val="0"/>
              </a:spcAft>
              <a:buNone/>
            </a:pPr>
            <a:r>
              <a:t/>
            </a:r>
            <a:endParaRPr/>
          </a:p>
        </p:txBody>
      </p:sp>
      <p:sp>
        <p:nvSpPr>
          <p:cNvPr id="1784" name="Google Shape;1784;p89"/>
          <p:cNvSpPr txBox="1"/>
          <p:nvPr>
            <p:ph idx="1" type="body"/>
          </p:nvPr>
        </p:nvSpPr>
        <p:spPr>
          <a:xfrm>
            <a:off x="172775" y="1152475"/>
            <a:ext cx="88383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200">
                <a:latin typeface="Arial"/>
                <a:ea typeface="Arial"/>
                <a:cs typeface="Arial"/>
                <a:sym typeface="Arial"/>
              </a:rPr>
              <a:t>Measurement Invariance ⇒ Predictive Bias:</a:t>
            </a:r>
            <a:br>
              <a:rPr lang="en" sz="7200">
                <a:latin typeface="Arial"/>
                <a:ea typeface="Arial"/>
                <a:cs typeface="Arial"/>
                <a:sym typeface="Arial"/>
              </a:rPr>
            </a:br>
            <a:endParaRPr sz="7200">
              <a:latin typeface="Arial"/>
              <a:ea typeface="Arial"/>
              <a:cs typeface="Arial"/>
              <a:sym typeface="Arial"/>
            </a:endParaRPr>
          </a:p>
          <a:p>
            <a:pPr indent="-342900" lvl="0" marL="457200" rtl="0" algn="l">
              <a:spcBef>
                <a:spcPts val="1200"/>
              </a:spcBef>
              <a:spcAft>
                <a:spcPts val="0"/>
              </a:spcAft>
              <a:buSzPct val="100000"/>
              <a:buFont typeface="Arial"/>
              <a:buChar char="●"/>
            </a:pPr>
            <a:r>
              <a:rPr lang="en" sz="7200">
                <a:latin typeface="Arial"/>
                <a:ea typeface="Arial"/>
                <a:cs typeface="Arial"/>
                <a:sym typeface="Arial"/>
              </a:rPr>
              <a:t>In a racist society, we would not expect equally “dangerous” defendants to have equal chances of arrest (e.g. racial minorities face more police harassment).</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en" sz="7200">
                <a:latin typeface="Arial"/>
                <a:ea typeface="Arial"/>
                <a:cs typeface="Arial"/>
                <a:sym typeface="Arial"/>
              </a:rPr>
              <a:t>If we require MI, equally dangerous defendants must get equal risk scores. </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en" sz="7200">
                <a:latin typeface="Arial"/>
                <a:ea typeface="Arial"/>
                <a:cs typeface="Arial"/>
                <a:sym typeface="Arial"/>
              </a:rPr>
              <a:t>But then, equal risk scores cannot predict equal chances of arrest. </a:t>
            </a:r>
            <a:endParaRPr sz="7200">
              <a:latin typeface="Arial"/>
              <a:ea typeface="Arial"/>
              <a:cs typeface="Arial"/>
              <a:sym typeface="Arial"/>
            </a:endParaRPr>
          </a:p>
          <a:p>
            <a:pPr indent="0" lvl="0" marL="0" rtl="0" algn="l">
              <a:spcBef>
                <a:spcPts val="1200"/>
              </a:spcBef>
              <a:spcAft>
                <a:spcPts val="0"/>
              </a:spcAft>
              <a:buNone/>
            </a:pPr>
            <a:br>
              <a:rPr lang="en">
                <a:latin typeface="Arial"/>
                <a:ea typeface="Arial"/>
                <a:cs typeface="Arial"/>
                <a:sym typeface="Arial"/>
              </a:rPr>
            </a:br>
            <a:br>
              <a:rPr lang="en">
                <a:latin typeface="Arial"/>
                <a:ea typeface="Arial"/>
                <a:cs typeface="Arial"/>
                <a:sym typeface="Arial"/>
              </a:rPr>
            </a:br>
            <a:br>
              <a:rPr b="1" lang="en">
                <a:latin typeface="Arial"/>
                <a:ea typeface="Arial"/>
                <a:cs typeface="Arial"/>
                <a:sym typeface="Arial"/>
              </a:rPr>
            </a:br>
            <a:br>
              <a:rPr b="1" lang="en">
                <a:latin typeface="Arial"/>
                <a:ea typeface="Arial"/>
                <a:cs typeface="Arial"/>
                <a:sym typeface="Arial"/>
              </a:rPr>
            </a:br>
            <a:br>
              <a:rPr b="1" lang="en">
                <a:latin typeface="Arial"/>
                <a:ea typeface="Arial"/>
                <a:cs typeface="Arial"/>
                <a:sym typeface="Arial"/>
              </a:rPr>
            </a:br>
            <a:endParaRPr b="1">
              <a:latin typeface="Arial"/>
              <a:ea typeface="Arial"/>
              <a:cs typeface="Arial"/>
              <a:sym typeface="Arial"/>
            </a:endParaRPr>
          </a:p>
          <a:p>
            <a:pPr indent="0" lvl="0" marL="0" rtl="0" algn="l">
              <a:spcBef>
                <a:spcPts val="1200"/>
              </a:spcBef>
              <a:spcAft>
                <a:spcPts val="0"/>
              </a:spcAft>
              <a:buNone/>
            </a:pPr>
            <a:r>
              <a:t/>
            </a:r>
            <a:endParaRPr b="1">
              <a:solidFill>
                <a:srgbClr val="666666"/>
              </a:solidFill>
              <a:highlight>
                <a:srgbClr val="FFFFFF"/>
              </a:highlight>
              <a:latin typeface="Arial"/>
              <a:ea typeface="Arial"/>
              <a:cs typeface="Arial"/>
              <a:sym typeface="Arial"/>
            </a:endParaRPr>
          </a:p>
          <a:p>
            <a:pPr indent="0" lvl="0" marL="0" rtl="0" algn="l">
              <a:spcBef>
                <a:spcPts val="1200"/>
              </a:spcBef>
              <a:spcAft>
                <a:spcPts val="0"/>
              </a:spcAft>
              <a:buNone/>
            </a:pPr>
            <a:br>
              <a:rPr b="1" lang="en">
                <a:solidFill>
                  <a:srgbClr val="666666"/>
                </a:solidFill>
                <a:highlight>
                  <a:srgbClr val="FFFFFF"/>
                </a:highlight>
                <a:latin typeface="Arial"/>
                <a:ea typeface="Arial"/>
                <a:cs typeface="Arial"/>
                <a:sym typeface="Arial"/>
              </a:rPr>
            </a:br>
            <a:br>
              <a:rPr lang="en">
                <a:solidFill>
                  <a:srgbClr val="666666"/>
                </a:solidFill>
                <a:highlight>
                  <a:srgbClr val="FFFFFF"/>
                </a:highlight>
                <a:latin typeface="Arial"/>
                <a:ea typeface="Arial"/>
                <a:cs typeface="Arial"/>
                <a:sym typeface="Arial"/>
              </a:rPr>
            </a:br>
            <a:endParaRPr sz="1100">
              <a:solidFill>
                <a:schemeClr val="dk1"/>
              </a:solidFill>
              <a:latin typeface="Arial"/>
              <a:ea typeface="Arial"/>
              <a:cs typeface="Arial"/>
              <a:sym typeface="Arial"/>
            </a:endParaRPr>
          </a:p>
          <a:p>
            <a:pPr indent="0" lvl="0" marL="0" rtl="0" algn="l">
              <a:spcBef>
                <a:spcPts val="1200"/>
              </a:spcBef>
              <a:spcAft>
                <a:spcPts val="1200"/>
              </a:spcAft>
              <a:buNone/>
            </a:pPr>
            <a:br>
              <a:rPr lang="en">
                <a:solidFill>
                  <a:srgbClr val="666666"/>
                </a:solidFill>
                <a:highlight>
                  <a:srgbClr val="FFFFFF"/>
                </a:highlight>
                <a:latin typeface="Arial"/>
                <a:ea typeface="Arial"/>
                <a:cs typeface="Arial"/>
                <a:sym typeface="Arial"/>
              </a:rPr>
            </a:br>
            <a:br>
              <a:rPr lang="en">
                <a:solidFill>
                  <a:srgbClr val="666666"/>
                </a:solidFill>
                <a:highlight>
                  <a:srgbClr val="FFFFFF"/>
                </a:highlight>
                <a:latin typeface="Arial"/>
                <a:ea typeface="Arial"/>
                <a:cs typeface="Arial"/>
                <a:sym typeface="Arial"/>
              </a:rPr>
            </a:br>
            <a:endParaRPr b="1">
              <a:solidFill>
                <a:srgbClr val="666666"/>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50"/>
              <a:t>PI and MI: Why not Both?</a:t>
            </a:r>
            <a:endParaRPr sz="265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90" name="Google Shape;1790;p90"/>
          <p:cNvSpPr txBox="1"/>
          <p:nvPr>
            <p:ph idx="1" type="body"/>
          </p:nvPr>
        </p:nvSpPr>
        <p:spPr>
          <a:xfrm>
            <a:off x="213200" y="1152475"/>
            <a:ext cx="8797800" cy="361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solidFill>
                  <a:schemeClr val="dk1"/>
                </a:solidFill>
              </a:rPr>
              <a:t>Predictive Invariance and Measurement Invariance are compatible only if expected outcomes are direct expressions of latent “merit”.</a:t>
            </a:r>
            <a:r>
              <a:rPr baseline="30000" lang="en" sz="7200">
                <a:solidFill>
                  <a:schemeClr val="dk1"/>
                </a:solidFill>
              </a:rPr>
              <a:t>1</a:t>
            </a:r>
            <a:r>
              <a:rPr lang="en" sz="7200">
                <a:solidFill>
                  <a:schemeClr val="dk1"/>
                </a:solidFill>
              </a:rPr>
              <a:t> </a:t>
            </a:r>
            <a:br>
              <a:rPr lang="en" sz="7200">
                <a:solidFill>
                  <a:schemeClr val="dk1"/>
                </a:solidFill>
              </a:rPr>
            </a:br>
            <a:br>
              <a:rPr lang="en" sz="7200">
                <a:solidFill>
                  <a:schemeClr val="dk1"/>
                </a:solidFill>
              </a:rPr>
            </a:br>
            <a:r>
              <a:rPr lang="en" sz="7200">
                <a:solidFill>
                  <a:schemeClr val="dk1"/>
                </a:solidFill>
              </a:rPr>
              <a:t>In other words: only if society is </a:t>
            </a:r>
            <a:r>
              <a:rPr b="1" lang="en" sz="7200">
                <a:solidFill>
                  <a:schemeClr val="dk1"/>
                </a:solidFill>
              </a:rPr>
              <a:t>already </a:t>
            </a:r>
            <a:r>
              <a:rPr lang="en" sz="7200">
                <a:solidFill>
                  <a:schemeClr val="dk1"/>
                </a:solidFill>
              </a:rPr>
              <a:t>fair</a:t>
            </a:r>
            <a:r>
              <a:rPr b="1" lang="en" sz="7200">
                <a:solidFill>
                  <a:schemeClr val="dk1"/>
                </a:solidFill>
              </a:rPr>
              <a:t>.</a:t>
            </a:r>
            <a:br>
              <a:rPr b="1" lang="en" sz="7200">
                <a:solidFill>
                  <a:schemeClr val="dk1"/>
                </a:solidFill>
              </a:rPr>
            </a:br>
            <a:br>
              <a:rPr b="1" lang="en" sz="7200">
                <a:solidFill>
                  <a:schemeClr val="dk1"/>
                </a:solidFill>
              </a:rPr>
            </a:br>
            <a:r>
              <a:rPr lang="en" sz="7200">
                <a:solidFill>
                  <a:schemeClr val="dk1"/>
                </a:solidFill>
              </a:rPr>
              <a:t>Imposing prediction invariance when society is </a:t>
            </a:r>
            <a:r>
              <a:rPr b="1" lang="en" sz="7200">
                <a:solidFill>
                  <a:schemeClr val="dk1"/>
                </a:solidFill>
              </a:rPr>
              <a:t>unfair</a:t>
            </a:r>
            <a:r>
              <a:rPr lang="en" sz="7200">
                <a:solidFill>
                  <a:schemeClr val="dk1"/>
                </a:solidFill>
              </a:rPr>
              <a:t> is not likely to make society any more fair, but rather less.</a:t>
            </a:r>
            <a:br>
              <a:rPr lang="en" sz="7200">
                <a:solidFill>
                  <a:schemeClr val="dk1"/>
                </a:solidFill>
              </a:rPr>
            </a:br>
            <a:br>
              <a:rPr lang="en" sz="7200">
                <a:solidFill>
                  <a:schemeClr val="dk1"/>
                </a:solidFill>
              </a:rPr>
            </a:br>
            <a:r>
              <a:rPr lang="en" sz="7200">
                <a:solidFill>
                  <a:schemeClr val="dk1"/>
                </a:solidFill>
              </a:rPr>
              <a:t>Predictive invariance </a:t>
            </a:r>
            <a:r>
              <a:rPr b="1" lang="en" sz="7200">
                <a:solidFill>
                  <a:schemeClr val="dk1"/>
                </a:solidFill>
              </a:rPr>
              <a:t>requires</a:t>
            </a:r>
            <a:r>
              <a:rPr lang="en" sz="7200">
                <a:solidFill>
                  <a:schemeClr val="dk1"/>
                </a:solidFill>
              </a:rPr>
              <a:t> punishing people (in the name of fairness!) for likely bad outcomes that reflect social disadvantage and not just latent “merit”.</a:t>
            </a:r>
            <a:br>
              <a:rPr lang="en" sz="7200">
                <a:solidFill>
                  <a:schemeClr val="dk1"/>
                </a:solidFill>
              </a:rPr>
            </a:br>
            <a:br>
              <a:rPr lang="en" sz="7200">
                <a:solidFill>
                  <a:schemeClr val="dk1"/>
                </a:solidFill>
              </a:rPr>
            </a:br>
            <a:r>
              <a:rPr lang="en" sz="7200">
                <a:solidFill>
                  <a:schemeClr val="dk1"/>
                </a:solidFill>
              </a:rPr>
              <a:t>1. By “merit” all we mean is the contextually relevant latent (unobserved) property of interest e.g. college preparedness or danger posed to the community. </a:t>
            </a:r>
            <a:endParaRPr sz="7200">
              <a:solidFill>
                <a:schemeClr val="dk1"/>
              </a:solidFill>
            </a:endParaRPr>
          </a:p>
          <a:p>
            <a:pPr indent="0" lvl="0" marL="0" rtl="0" algn="l">
              <a:spcBef>
                <a:spcPts val="1200"/>
              </a:spcBef>
              <a:spcAft>
                <a:spcPts val="0"/>
              </a:spcAft>
              <a:buNone/>
            </a:pPr>
            <a:br>
              <a:rPr lang="en" sz="7200"/>
            </a:br>
            <a:br>
              <a:rPr lang="en" sz="7200"/>
            </a:br>
            <a:br>
              <a:rPr b="1" lang="en" sz="7200"/>
            </a:br>
            <a:br>
              <a:rPr b="1" lang="en" sz="7200"/>
            </a:br>
            <a:br>
              <a:rPr b="1" lang="en"/>
            </a:br>
            <a:endParaRPr b="1"/>
          </a:p>
          <a:p>
            <a:pPr indent="0" lvl="0" marL="0" rtl="0" algn="l">
              <a:spcBef>
                <a:spcPts val="1200"/>
              </a:spcBef>
              <a:spcAft>
                <a:spcPts val="0"/>
              </a:spcAft>
              <a:buNone/>
            </a:pPr>
            <a:r>
              <a:t/>
            </a:r>
            <a:endParaRPr b="1">
              <a:solidFill>
                <a:srgbClr val="666666"/>
              </a:solidFill>
              <a:highlight>
                <a:srgbClr val="FFFFFF"/>
              </a:highlight>
            </a:endParaRPr>
          </a:p>
          <a:p>
            <a:pPr indent="0" lvl="0" marL="0" rtl="0" algn="l">
              <a:spcBef>
                <a:spcPts val="1200"/>
              </a:spcBef>
              <a:spcAft>
                <a:spcPts val="0"/>
              </a:spcAft>
              <a:buNone/>
            </a:pPr>
            <a:br>
              <a:rPr b="1" lang="en">
                <a:solidFill>
                  <a:srgbClr val="666666"/>
                </a:solidFill>
                <a:highlight>
                  <a:srgbClr val="FFFFFF"/>
                </a:highlight>
              </a:rPr>
            </a:br>
            <a:br>
              <a:rPr lang="en">
                <a:solidFill>
                  <a:srgbClr val="666666"/>
                </a:solidFill>
                <a:highlight>
                  <a:srgbClr val="FFFFFF"/>
                </a:highlight>
              </a:rPr>
            </a:br>
            <a:endParaRPr sz="1100">
              <a:solidFill>
                <a:schemeClr val="dk1"/>
              </a:solidFill>
            </a:endParaRPr>
          </a:p>
          <a:p>
            <a:pPr indent="0" lvl="0" marL="0" rtl="0" algn="l">
              <a:spcBef>
                <a:spcPts val="1200"/>
              </a:spcBef>
              <a:spcAft>
                <a:spcPts val="1200"/>
              </a:spcAft>
              <a:buNone/>
            </a:pPr>
            <a:br>
              <a:rPr lang="en">
                <a:solidFill>
                  <a:srgbClr val="666666"/>
                </a:solidFill>
                <a:highlight>
                  <a:srgbClr val="FFFFFF"/>
                </a:highlight>
              </a:rPr>
            </a:br>
            <a:br>
              <a:rPr lang="en">
                <a:solidFill>
                  <a:srgbClr val="666666"/>
                </a:solidFill>
                <a:highlight>
                  <a:srgbClr val="FFFFFF"/>
                </a:highlight>
              </a:rPr>
            </a:br>
            <a:endParaRPr b="1">
              <a:solidFill>
                <a:srgbClr val="66666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Empiricism Gone Bad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96" name="Google Shape;1796;p91"/>
          <p:cNvSpPr txBox="1"/>
          <p:nvPr>
            <p:ph idx="1" type="body"/>
          </p:nvPr>
        </p:nvSpPr>
        <p:spPr>
          <a:xfrm>
            <a:off x="172775" y="1152475"/>
            <a:ext cx="88383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solidFill>
                  <a:schemeClr val="dk1"/>
                </a:solidFill>
              </a:rPr>
              <a:t>The problem, I want to suggest, is a kind of cheap empiricism: there is a tendency in ML to frame everything as a </a:t>
            </a:r>
            <a:r>
              <a:rPr b="1" lang="en" sz="7200">
                <a:solidFill>
                  <a:schemeClr val="dk1"/>
                </a:solidFill>
              </a:rPr>
              <a:t>prediction </a:t>
            </a:r>
            <a:r>
              <a:rPr lang="en" sz="7200">
                <a:solidFill>
                  <a:schemeClr val="dk1"/>
                </a:solidFill>
              </a:rPr>
              <a:t>problem, even where it is not appropriate. </a:t>
            </a:r>
            <a:br>
              <a:rPr lang="en" sz="7200">
                <a:solidFill>
                  <a:schemeClr val="dk1"/>
                </a:solidFill>
              </a:rPr>
            </a:br>
            <a:br>
              <a:rPr lang="en" sz="7200">
                <a:solidFill>
                  <a:schemeClr val="dk1"/>
                </a:solidFill>
              </a:rPr>
            </a:br>
            <a:br>
              <a:rPr lang="en" sz="7200">
                <a:solidFill>
                  <a:schemeClr val="dk1"/>
                </a:solidFill>
              </a:rPr>
            </a:br>
            <a:r>
              <a:rPr lang="en" sz="7200">
                <a:solidFill>
                  <a:schemeClr val="dk1"/>
                </a:solidFill>
              </a:rPr>
              <a:t>Some problems require, not just predicting future observable outcomes, but judgements of latent merit/dessert. </a:t>
            </a:r>
            <a:endParaRPr sz="7200">
              <a:solidFill>
                <a:schemeClr val="dk1"/>
              </a:solidFill>
            </a:endParaRPr>
          </a:p>
          <a:p>
            <a:pPr indent="0" lvl="0" marL="0" rtl="0" algn="l">
              <a:spcBef>
                <a:spcPts val="1200"/>
              </a:spcBef>
              <a:spcAft>
                <a:spcPts val="0"/>
              </a:spcAft>
              <a:buNone/>
            </a:pPr>
            <a:br>
              <a:rPr lang="en"/>
            </a:br>
            <a:br>
              <a:rPr lang="en"/>
            </a:br>
            <a:br>
              <a:rPr b="1" lang="en"/>
            </a:br>
            <a:br>
              <a:rPr b="1" lang="en"/>
            </a:br>
            <a:br>
              <a:rPr b="1" lang="en"/>
            </a:br>
            <a:endParaRPr b="1"/>
          </a:p>
          <a:p>
            <a:pPr indent="0" lvl="0" marL="0" rtl="0" algn="l">
              <a:spcBef>
                <a:spcPts val="1200"/>
              </a:spcBef>
              <a:spcAft>
                <a:spcPts val="0"/>
              </a:spcAft>
              <a:buNone/>
            </a:pPr>
            <a:r>
              <a:t/>
            </a:r>
            <a:endParaRPr b="1">
              <a:solidFill>
                <a:srgbClr val="666666"/>
              </a:solidFill>
              <a:highlight>
                <a:srgbClr val="FFFFFF"/>
              </a:highlight>
            </a:endParaRPr>
          </a:p>
          <a:p>
            <a:pPr indent="0" lvl="0" marL="0" rtl="0" algn="l">
              <a:spcBef>
                <a:spcPts val="1200"/>
              </a:spcBef>
              <a:spcAft>
                <a:spcPts val="0"/>
              </a:spcAft>
              <a:buNone/>
            </a:pPr>
            <a:br>
              <a:rPr b="1" lang="en">
                <a:solidFill>
                  <a:srgbClr val="666666"/>
                </a:solidFill>
                <a:highlight>
                  <a:srgbClr val="FFFFFF"/>
                </a:highlight>
              </a:rPr>
            </a:br>
            <a:br>
              <a:rPr lang="en">
                <a:solidFill>
                  <a:srgbClr val="666666"/>
                </a:solidFill>
                <a:highlight>
                  <a:srgbClr val="FFFFFF"/>
                </a:highlight>
              </a:rPr>
            </a:br>
            <a:endParaRPr sz="1100">
              <a:solidFill>
                <a:schemeClr val="dk1"/>
              </a:solidFill>
            </a:endParaRPr>
          </a:p>
          <a:p>
            <a:pPr indent="0" lvl="0" marL="0" rtl="0" algn="l">
              <a:spcBef>
                <a:spcPts val="1200"/>
              </a:spcBef>
              <a:spcAft>
                <a:spcPts val="1200"/>
              </a:spcAft>
              <a:buNone/>
            </a:pPr>
            <a:br>
              <a:rPr lang="en">
                <a:solidFill>
                  <a:srgbClr val="666666"/>
                </a:solidFill>
                <a:highlight>
                  <a:srgbClr val="FFFFFF"/>
                </a:highlight>
              </a:rPr>
            </a:br>
            <a:br>
              <a:rPr lang="en">
                <a:solidFill>
                  <a:srgbClr val="666666"/>
                </a:solidFill>
                <a:highlight>
                  <a:srgbClr val="FFFFFF"/>
                </a:highlight>
              </a:rPr>
            </a:br>
            <a:endParaRPr b="1">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20"/>
          <p:cNvSpPr txBox="1"/>
          <p:nvPr>
            <p:ph idx="1" type="body"/>
          </p:nvPr>
        </p:nvSpPr>
        <p:spPr>
          <a:xfrm>
            <a:off x="257975" y="613200"/>
            <a:ext cx="6673500" cy="2584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lang="en" sz="1800">
                <a:latin typeface="Arial"/>
                <a:ea typeface="Arial"/>
                <a:cs typeface="Arial"/>
                <a:sym typeface="Arial"/>
              </a:rPr>
              <a:t>Generally a feature  of a </a:t>
            </a:r>
            <a:r>
              <a:rPr lang="en" sz="1800">
                <a:solidFill>
                  <a:srgbClr val="000000"/>
                </a:solidFill>
                <a:latin typeface="Arial"/>
                <a:ea typeface="Arial"/>
                <a:cs typeface="Arial"/>
                <a:sym typeface="Arial"/>
              </a:rPr>
              <a:t>model</a:t>
            </a:r>
            <a:r>
              <a:rPr lang="en" sz="1800">
                <a:latin typeface="Arial"/>
                <a:ea typeface="Arial"/>
                <a:cs typeface="Arial"/>
                <a:sym typeface="Arial"/>
              </a:rPr>
              <a:t>.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 sz="1800">
                <a:latin typeface="Arial"/>
                <a:ea typeface="Arial"/>
                <a:cs typeface="Arial"/>
                <a:sym typeface="Arial"/>
              </a:rPr>
              <a:t>Multiple </a:t>
            </a:r>
            <a:r>
              <a:rPr lang="en" sz="1800">
                <a:solidFill>
                  <a:srgbClr val="000000"/>
                </a:solidFill>
                <a:latin typeface="Arial"/>
                <a:ea typeface="Arial"/>
                <a:cs typeface="Arial"/>
                <a:sym typeface="Arial"/>
              </a:rPr>
              <a:t>types</a:t>
            </a:r>
            <a:r>
              <a:rPr lang="en" sz="1800">
                <a:latin typeface="Arial"/>
                <a:ea typeface="Arial"/>
                <a:cs typeface="Arial"/>
                <a:sym typeface="Arial"/>
              </a:rPr>
              <a:t> of fairness definitions. </a:t>
            </a:r>
            <a:endParaRPr sz="1800">
              <a:latin typeface="Arial"/>
              <a:ea typeface="Arial"/>
              <a:cs typeface="Arial"/>
              <a:sym typeface="Arial"/>
            </a:endParaRPr>
          </a:p>
          <a:p>
            <a:pPr indent="0" lvl="0" marL="0" rtl="0" algn="l">
              <a:spcBef>
                <a:spcPts val="0"/>
              </a:spcBef>
              <a:spcAft>
                <a:spcPts val="0"/>
              </a:spcAft>
              <a:buNone/>
            </a:pPr>
            <a:r>
              <a:t/>
            </a:r>
            <a:endParaRPr b="1" sz="1100"/>
          </a:p>
        </p:txBody>
      </p:sp>
      <p:sp>
        <p:nvSpPr>
          <p:cNvPr id="108" name="Google Shape;108;p20"/>
          <p:cNvSpPr txBox="1"/>
          <p:nvPr>
            <p:ph type="title"/>
          </p:nvPr>
        </p:nvSpPr>
        <p:spPr>
          <a:xfrm>
            <a:off x="58350" y="0"/>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latin typeface="Arial"/>
                <a:ea typeface="Arial"/>
                <a:cs typeface="Arial"/>
                <a:sym typeface="Arial"/>
              </a:rPr>
              <a:t>  What is Fairness in Machine Learning? </a:t>
            </a:r>
            <a:endParaRPr b="1">
              <a:latin typeface="Arial"/>
              <a:ea typeface="Arial"/>
              <a:cs typeface="Arial"/>
              <a:sym typeface="Arial"/>
            </a:endParaRPr>
          </a:p>
        </p:txBody>
      </p:sp>
      <p:pic>
        <p:nvPicPr>
          <p:cNvPr id="109" name="Google Shape;109;p20"/>
          <p:cNvPicPr preferRelativeResize="0"/>
          <p:nvPr/>
        </p:nvPicPr>
        <p:blipFill>
          <a:blip r:embed="rId3">
            <a:alphaModFix/>
          </a:blip>
          <a:stretch>
            <a:fillRect/>
          </a:stretch>
        </p:blipFill>
        <p:spPr>
          <a:xfrm>
            <a:off x="4291804" y="1714700"/>
            <a:ext cx="4684401" cy="2505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0" name="Shape 1800"/>
        <p:cNvGrpSpPr/>
        <p:nvPr/>
      </p:nvGrpSpPr>
      <p:grpSpPr>
        <a:xfrm>
          <a:off x="0" y="0"/>
          <a:ext cx="0" cy="0"/>
          <a:chOff x="0" y="0"/>
          <a:chExt cx="0" cy="0"/>
        </a:xfrm>
      </p:grpSpPr>
      <p:sp>
        <p:nvSpPr>
          <p:cNvPr id="1801" name="Google Shape;1801;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Empiricism Gone Bad</a:t>
            </a:r>
            <a:endParaRPr/>
          </a:p>
        </p:txBody>
      </p:sp>
      <p:sp>
        <p:nvSpPr>
          <p:cNvPr id="1802" name="Google Shape;1802;p92"/>
          <p:cNvSpPr txBox="1"/>
          <p:nvPr>
            <p:ph idx="1" type="body"/>
          </p:nvPr>
        </p:nvSpPr>
        <p:spPr>
          <a:xfrm>
            <a:off x="172775" y="771475"/>
            <a:ext cx="87447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br>
              <a:rPr lang="en" sz="1600">
                <a:solidFill>
                  <a:srgbClr val="666666"/>
                </a:solidFill>
                <a:highlight>
                  <a:srgbClr val="FFFFFF"/>
                </a:highlight>
              </a:rPr>
            </a:br>
            <a:r>
              <a:rPr lang="en" sz="1400">
                <a:solidFill>
                  <a:srgbClr val="666666"/>
                </a:solidFill>
                <a:highlight>
                  <a:srgbClr val="FFFFFF"/>
                </a:highlight>
              </a:rPr>
              <a:t>“Our notion of individual fairness is very simple: it states that it is </a:t>
            </a:r>
            <a:r>
              <a:rPr b="1" lang="en" sz="1400">
                <a:solidFill>
                  <a:srgbClr val="666666"/>
                </a:solidFill>
                <a:highlight>
                  <a:srgbClr val="FFFFFF"/>
                </a:highlight>
              </a:rPr>
              <a:t>unfair to preferentially choose one individual </a:t>
            </a:r>
            <a:r>
              <a:rPr lang="en" sz="1400">
                <a:solidFill>
                  <a:srgbClr val="666666"/>
                </a:solidFill>
                <a:highlight>
                  <a:srgbClr val="FFFFFF"/>
                </a:highlight>
              </a:rPr>
              <a:t>(e.g. for a loan, a job, admission to college, etc.) o</a:t>
            </a:r>
            <a:r>
              <a:rPr b="1" lang="en" sz="1400">
                <a:solidFill>
                  <a:srgbClr val="666666"/>
                </a:solidFill>
                <a:highlight>
                  <a:srgbClr val="FFFFFF"/>
                </a:highlight>
              </a:rPr>
              <a:t>ver another if he or she is not as qualified as the other individual</a:t>
            </a:r>
            <a:r>
              <a:rPr lang="en" sz="1400">
                <a:solidFill>
                  <a:srgbClr val="666666"/>
                </a:solidFill>
                <a:highlight>
                  <a:srgbClr val="FFFFFF"/>
                </a:highlight>
              </a:rPr>
              <a:t>. ... in contextual learning, </a:t>
            </a:r>
            <a:r>
              <a:rPr b="1" lang="en" sz="1400">
                <a:solidFill>
                  <a:srgbClr val="666666"/>
                </a:solidFill>
                <a:highlight>
                  <a:srgbClr val="FFFFFF"/>
                </a:highlight>
              </a:rPr>
              <a:t>the quality of an arm is clear: its expected reward</a:t>
            </a:r>
            <a:r>
              <a:rPr lang="en" sz="1400">
                <a:solidFill>
                  <a:srgbClr val="666666"/>
                </a:solidFill>
                <a:highlight>
                  <a:srgbClr val="FFFFFF"/>
                </a:highlight>
              </a:rPr>
              <a:t>. We view different arms </a:t>
            </a:r>
            <a:r>
              <a:rPr i="1" lang="en" sz="1400">
                <a:solidFill>
                  <a:srgbClr val="666666"/>
                </a:solidFill>
                <a:highlight>
                  <a:srgbClr val="FFFFFF"/>
                </a:highlight>
              </a:rPr>
              <a:t>j </a:t>
            </a:r>
            <a:r>
              <a:rPr lang="en" sz="1400">
                <a:solidFill>
                  <a:srgbClr val="666666"/>
                </a:solidFill>
                <a:highlight>
                  <a:srgbClr val="FFFFFF"/>
                </a:highlight>
              </a:rPr>
              <a:t>as representing different populations (e.g. different ethnic groups, cultures, or other divisions within society), and view the context </a:t>
            </a:r>
            <a:r>
              <a:rPr i="1" lang="en" sz="1400">
                <a:solidFill>
                  <a:srgbClr val="666666"/>
                </a:solidFill>
                <a:highlight>
                  <a:srgbClr val="FFFFFF"/>
                </a:highlight>
              </a:rPr>
              <a:t>x</a:t>
            </a:r>
            <a:r>
              <a:rPr baseline="30000" i="1" lang="en" sz="1400">
                <a:solidFill>
                  <a:srgbClr val="666666"/>
                </a:solidFill>
                <a:highlight>
                  <a:srgbClr val="FFFFFF"/>
                </a:highlight>
              </a:rPr>
              <a:t>t</a:t>
            </a:r>
            <a:r>
              <a:rPr baseline="-25000" i="1" lang="en" sz="1400">
                <a:solidFill>
                  <a:srgbClr val="666666"/>
                </a:solidFill>
                <a:highlight>
                  <a:srgbClr val="FFFFFF"/>
                </a:highlight>
              </a:rPr>
              <a:t>j</a:t>
            </a:r>
            <a:r>
              <a:rPr i="1" lang="en" sz="1400">
                <a:solidFill>
                  <a:srgbClr val="666666"/>
                </a:solidFill>
                <a:highlight>
                  <a:srgbClr val="FFFFFF"/>
                </a:highlight>
              </a:rPr>
              <a:t> </a:t>
            </a:r>
            <a:r>
              <a:rPr lang="en" sz="1400">
                <a:solidFill>
                  <a:srgbClr val="666666"/>
                </a:solidFill>
                <a:highlight>
                  <a:srgbClr val="FFFFFF"/>
                </a:highlight>
              </a:rPr>
              <a:t>at round</a:t>
            </a:r>
            <a:r>
              <a:rPr i="1" lang="en" sz="1400">
                <a:solidFill>
                  <a:srgbClr val="666666"/>
                </a:solidFill>
                <a:highlight>
                  <a:srgbClr val="FFFFFF"/>
                </a:highlight>
              </a:rPr>
              <a:t> t </a:t>
            </a:r>
            <a:r>
              <a:rPr lang="en" sz="1400">
                <a:solidFill>
                  <a:srgbClr val="666666"/>
                </a:solidFill>
                <a:highlight>
                  <a:srgbClr val="FFFFFF"/>
                </a:highlight>
              </a:rPr>
              <a:t>as representing information about a particular individual from that population. Each population has its own underlying function </a:t>
            </a:r>
            <a:r>
              <a:rPr i="1" lang="en" sz="1400">
                <a:solidFill>
                  <a:srgbClr val="666666"/>
                </a:solidFill>
                <a:highlight>
                  <a:srgbClr val="FFFFFF"/>
                </a:highlight>
              </a:rPr>
              <a:t>f</a:t>
            </a:r>
            <a:r>
              <a:rPr baseline="-25000" i="1" lang="en" sz="1400">
                <a:solidFill>
                  <a:srgbClr val="666666"/>
                </a:solidFill>
                <a:highlight>
                  <a:srgbClr val="FFFFFF"/>
                </a:highlight>
              </a:rPr>
              <a:t>j</a:t>
            </a:r>
            <a:r>
              <a:rPr baseline="-25000" lang="en" sz="1400">
                <a:solidFill>
                  <a:srgbClr val="666666"/>
                </a:solidFill>
                <a:highlight>
                  <a:srgbClr val="FFFFFF"/>
                </a:highlight>
              </a:rPr>
              <a:t> </a:t>
            </a:r>
            <a:r>
              <a:rPr lang="en" sz="1400">
                <a:solidFill>
                  <a:srgbClr val="666666"/>
                </a:solidFill>
                <a:highlight>
                  <a:srgbClr val="FFFFFF"/>
                </a:highlight>
              </a:rPr>
              <a:t>which maps contexts to expected payoff. At each time step </a:t>
            </a:r>
            <a:r>
              <a:rPr i="1" lang="en" sz="1400">
                <a:solidFill>
                  <a:srgbClr val="666666"/>
                </a:solidFill>
                <a:highlight>
                  <a:srgbClr val="FFFFFF"/>
                </a:highlight>
              </a:rPr>
              <a:t>t</a:t>
            </a:r>
            <a:r>
              <a:rPr lang="en" sz="1400">
                <a:solidFill>
                  <a:srgbClr val="666666"/>
                </a:solidFill>
                <a:highlight>
                  <a:srgbClr val="FFFFFF"/>
                </a:highlight>
              </a:rPr>
              <a:t>, the algorithm is asked to choose between specific members of each population, represented by the contexts </a:t>
            </a:r>
            <a:r>
              <a:rPr i="1" lang="en" sz="1400">
                <a:solidFill>
                  <a:srgbClr val="666666"/>
                </a:solidFill>
                <a:highlight>
                  <a:srgbClr val="FFFFFF"/>
                </a:highlight>
              </a:rPr>
              <a:t>x</a:t>
            </a:r>
            <a:r>
              <a:rPr baseline="-25000" i="1" lang="en" sz="1400">
                <a:solidFill>
                  <a:srgbClr val="666666"/>
                </a:solidFill>
                <a:highlight>
                  <a:srgbClr val="FFFFFF"/>
                </a:highlight>
              </a:rPr>
              <a:t>j</a:t>
            </a:r>
            <a:r>
              <a:rPr lang="en" sz="1400">
                <a:solidFill>
                  <a:srgbClr val="666666"/>
                </a:solidFill>
                <a:highlight>
                  <a:srgbClr val="FFFFFF"/>
                </a:highlight>
              </a:rPr>
              <a:t>. The quality of an individual is thus exactly </a:t>
            </a:r>
            <a:r>
              <a:rPr i="1" lang="en" sz="1400">
                <a:solidFill>
                  <a:srgbClr val="666666"/>
                </a:solidFill>
                <a:highlight>
                  <a:srgbClr val="FFFFFF"/>
                </a:highlight>
              </a:rPr>
              <a:t>E[r</a:t>
            </a:r>
            <a:r>
              <a:rPr baseline="-25000" i="1" lang="en" sz="1400">
                <a:solidFill>
                  <a:srgbClr val="666666"/>
                </a:solidFill>
                <a:highlight>
                  <a:srgbClr val="FFFFFF"/>
                </a:highlight>
              </a:rPr>
              <a:t>j</a:t>
            </a:r>
            <a:r>
              <a:rPr i="1" lang="en" sz="1400">
                <a:solidFill>
                  <a:srgbClr val="666666"/>
                </a:solidFill>
                <a:highlight>
                  <a:srgbClr val="FFFFFF"/>
                </a:highlight>
              </a:rPr>
              <a:t>] = f</a:t>
            </a:r>
            <a:r>
              <a:rPr baseline="-25000" i="1" lang="en" sz="1400">
                <a:solidFill>
                  <a:srgbClr val="666666"/>
                </a:solidFill>
                <a:highlight>
                  <a:srgbClr val="FFFFFF"/>
                </a:highlight>
              </a:rPr>
              <a:t>j</a:t>
            </a:r>
            <a:r>
              <a:rPr i="1" lang="en" sz="1400">
                <a:solidFill>
                  <a:srgbClr val="666666"/>
                </a:solidFill>
                <a:highlight>
                  <a:srgbClr val="FFFFFF"/>
                </a:highlight>
              </a:rPr>
              <a:t>(x</a:t>
            </a:r>
            <a:r>
              <a:rPr baseline="-25000" i="1" lang="en" sz="1400">
                <a:solidFill>
                  <a:srgbClr val="666666"/>
                </a:solidFill>
                <a:highlight>
                  <a:srgbClr val="FFFFFF"/>
                </a:highlight>
              </a:rPr>
              <a:t>j</a:t>
            </a:r>
            <a:r>
              <a:rPr i="1" lang="en" sz="1400">
                <a:solidFill>
                  <a:srgbClr val="666666"/>
                </a:solidFill>
                <a:highlight>
                  <a:srgbClr val="FFFFFF"/>
                </a:highlight>
              </a:rPr>
              <a:t>)</a:t>
            </a:r>
            <a:r>
              <a:rPr lang="en" sz="1400">
                <a:solidFill>
                  <a:srgbClr val="666666"/>
                </a:solidFill>
                <a:highlight>
                  <a:srgbClr val="FFFFFF"/>
                </a:highlight>
              </a:rPr>
              <a:t>. Our fairness condition translates thus: for any pair of arms </a:t>
            </a:r>
            <a:r>
              <a:rPr i="1" lang="en" sz="1400">
                <a:solidFill>
                  <a:srgbClr val="666666"/>
                </a:solidFill>
                <a:highlight>
                  <a:srgbClr val="FFFFFF"/>
                </a:highlight>
              </a:rPr>
              <a:t>j,j’</a:t>
            </a:r>
            <a:r>
              <a:rPr lang="en" sz="1400">
                <a:solidFill>
                  <a:srgbClr val="666666"/>
                </a:solidFill>
                <a:highlight>
                  <a:srgbClr val="FFFFFF"/>
                </a:highlight>
              </a:rPr>
              <a:t> at time </a:t>
            </a:r>
            <a:r>
              <a:rPr i="1" lang="en" sz="1400">
                <a:solidFill>
                  <a:srgbClr val="666666"/>
                </a:solidFill>
                <a:highlight>
                  <a:srgbClr val="FFFFFF"/>
                </a:highlight>
              </a:rPr>
              <a:t>t</a:t>
            </a:r>
            <a:r>
              <a:rPr lang="en" sz="1400">
                <a:solidFill>
                  <a:srgbClr val="666666"/>
                </a:solidFill>
                <a:highlight>
                  <a:srgbClr val="FFFFFF"/>
                </a:highlight>
              </a:rPr>
              <a:t>, if f</a:t>
            </a:r>
            <a:r>
              <a:rPr baseline="-25000" lang="en" sz="1400">
                <a:solidFill>
                  <a:srgbClr val="666666"/>
                </a:solidFill>
                <a:highlight>
                  <a:srgbClr val="FFFFFF"/>
                </a:highlight>
              </a:rPr>
              <a:t>j</a:t>
            </a:r>
            <a:r>
              <a:rPr lang="en" sz="1400">
                <a:solidFill>
                  <a:srgbClr val="666666"/>
                </a:solidFill>
                <a:highlight>
                  <a:srgbClr val="FFFFFF"/>
                </a:highlight>
              </a:rPr>
              <a:t> (x</a:t>
            </a:r>
            <a:r>
              <a:rPr baseline="30000" lang="en" sz="1400">
                <a:solidFill>
                  <a:srgbClr val="666666"/>
                </a:solidFill>
                <a:highlight>
                  <a:srgbClr val="FFFFFF"/>
                </a:highlight>
              </a:rPr>
              <a:t>t</a:t>
            </a:r>
            <a:r>
              <a:rPr baseline="-25000" lang="en" sz="1400">
                <a:solidFill>
                  <a:srgbClr val="666666"/>
                </a:solidFill>
                <a:highlight>
                  <a:srgbClr val="FFFFFF"/>
                </a:highlight>
              </a:rPr>
              <a:t>j</a:t>
            </a:r>
            <a:r>
              <a:rPr lang="en" sz="1400">
                <a:solidFill>
                  <a:srgbClr val="666666"/>
                </a:solidFill>
                <a:highlight>
                  <a:srgbClr val="FFFFFF"/>
                </a:highlight>
              </a:rPr>
              <a:t> ) ≥ f</a:t>
            </a:r>
            <a:r>
              <a:rPr baseline="-25000" lang="en" sz="1400">
                <a:solidFill>
                  <a:srgbClr val="666666"/>
                </a:solidFill>
                <a:highlight>
                  <a:srgbClr val="FFFFFF"/>
                </a:highlight>
              </a:rPr>
              <a:t>j</a:t>
            </a:r>
            <a:r>
              <a:rPr lang="en" sz="1400">
                <a:solidFill>
                  <a:srgbClr val="666666"/>
                </a:solidFill>
                <a:highlight>
                  <a:srgbClr val="FFFFFF"/>
                </a:highlight>
              </a:rPr>
              <a:t>′ (x</a:t>
            </a:r>
            <a:r>
              <a:rPr baseline="30000" lang="en" sz="1400">
                <a:solidFill>
                  <a:srgbClr val="666666"/>
                </a:solidFill>
                <a:highlight>
                  <a:srgbClr val="FFFFFF"/>
                </a:highlight>
              </a:rPr>
              <a:t>t</a:t>
            </a:r>
            <a:r>
              <a:rPr baseline="-25000" lang="en" sz="1400">
                <a:solidFill>
                  <a:srgbClr val="666666"/>
                </a:solidFill>
                <a:highlight>
                  <a:srgbClr val="FFFFFF"/>
                </a:highlight>
              </a:rPr>
              <a:t>j</a:t>
            </a:r>
            <a:r>
              <a:rPr lang="en" sz="1400">
                <a:solidFill>
                  <a:srgbClr val="666666"/>
                </a:solidFill>
                <a:highlight>
                  <a:srgbClr val="FFFFFF"/>
                </a:highlight>
              </a:rPr>
              <a:t>′ ), then an algorithm is said to be discriminatory if it preferentially chooses the lower quality arm </a:t>
            </a:r>
            <a:r>
              <a:rPr i="1" lang="en" sz="1400">
                <a:solidFill>
                  <a:srgbClr val="666666"/>
                </a:solidFill>
                <a:highlight>
                  <a:srgbClr val="FFFFFF"/>
                </a:highlight>
              </a:rPr>
              <a:t>j</a:t>
            </a:r>
            <a:r>
              <a:rPr lang="en" sz="1400">
                <a:solidFill>
                  <a:srgbClr val="666666"/>
                </a:solidFill>
                <a:highlight>
                  <a:srgbClr val="FFFFFF"/>
                </a:highlight>
              </a:rPr>
              <a:t>.”</a:t>
            </a:r>
            <a:br>
              <a:rPr lang="en" sz="1600">
                <a:solidFill>
                  <a:srgbClr val="666666"/>
                </a:solidFill>
                <a:highlight>
                  <a:srgbClr val="FFFFFF"/>
                </a:highlight>
              </a:rPr>
            </a:br>
            <a:br>
              <a:rPr lang="en" sz="1600">
                <a:solidFill>
                  <a:srgbClr val="666666"/>
                </a:solidFill>
                <a:highlight>
                  <a:srgbClr val="FFFFFF"/>
                </a:highlight>
              </a:rPr>
            </a:br>
            <a:br>
              <a:rPr lang="en" sz="1600">
                <a:solidFill>
                  <a:srgbClr val="666666"/>
                </a:solidFill>
                <a:highlight>
                  <a:srgbClr val="FFFFFF"/>
                </a:highlight>
              </a:rPr>
            </a:br>
            <a:r>
              <a:rPr lang="en" sz="1100">
                <a:solidFill>
                  <a:schemeClr val="dk1"/>
                </a:solidFill>
              </a:rPr>
              <a:t>Joseph, Matthew, Michael Kearns, Jamie Morgenstern, Seth Neel, and Aaron Roth. “Fair Algorithms for Infinite and Contextual Bandits.” </a:t>
            </a:r>
            <a:r>
              <a:rPr i="1" lang="en" sz="1100">
                <a:solidFill>
                  <a:schemeClr val="dk1"/>
                </a:solidFill>
              </a:rPr>
              <a:t>ArXiv:1610.09559 [Cs]</a:t>
            </a:r>
            <a:r>
              <a:rPr lang="en" sz="1100">
                <a:solidFill>
                  <a:schemeClr val="dk1"/>
                </a:solidFill>
              </a:rPr>
              <a:t>, June 29, 2017.</a:t>
            </a:r>
            <a:r>
              <a:rPr lang="en" sz="1100">
                <a:solidFill>
                  <a:schemeClr val="dk1"/>
                </a:solidFill>
                <a:uFill>
                  <a:noFill/>
                </a:uFill>
                <a:hlinkClick r:id="rId3">
                  <a:extLst>
                    <a:ext uri="{A12FA001-AC4F-418D-AE19-62706E023703}">
                      <ahyp:hlinkClr val="tx"/>
                    </a:ext>
                  </a:extLst>
                </a:hlinkClick>
              </a:rPr>
              <a:t> </a:t>
            </a:r>
            <a:r>
              <a:rPr lang="en" sz="1100" u="sng">
                <a:solidFill>
                  <a:schemeClr val="hlink"/>
                </a:solidFill>
                <a:hlinkClick r:id="rId4"/>
              </a:rPr>
              <a:t>http://arxiv.org/abs/1610.09559</a:t>
            </a:r>
            <a:r>
              <a:rPr lang="en" sz="1100">
                <a:solidFill>
                  <a:schemeClr val="dk1"/>
                </a:solidFill>
              </a:rPr>
              <a:t>.</a:t>
            </a:r>
            <a:endParaRPr sz="1100">
              <a:solidFill>
                <a:schemeClr val="dk1"/>
              </a:solidFill>
            </a:endParaRPr>
          </a:p>
          <a:p>
            <a:pPr indent="0" lvl="0" marL="0" rtl="0" algn="l">
              <a:spcBef>
                <a:spcPts val="1200"/>
              </a:spcBef>
              <a:spcAft>
                <a:spcPts val="0"/>
              </a:spcAft>
              <a:buNone/>
            </a:pPr>
            <a:r>
              <a:t/>
            </a:r>
            <a:endParaRPr sz="1600">
              <a:solidFill>
                <a:srgbClr val="666666"/>
              </a:solidFill>
              <a:highlight>
                <a:srgbClr val="FFFFFF"/>
              </a:highlight>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600">
              <a:solidFill>
                <a:srgbClr val="666666"/>
              </a:solidFill>
              <a:highlight>
                <a:srgbClr val="FFFFFF"/>
              </a:highlight>
            </a:endParaRPr>
          </a:p>
          <a:p>
            <a:pPr indent="0" lvl="0" marL="0" rtl="0" algn="l">
              <a:spcBef>
                <a:spcPts val="1200"/>
              </a:spcBef>
              <a:spcAft>
                <a:spcPts val="1200"/>
              </a:spcAft>
              <a:buNone/>
            </a:pPr>
            <a:r>
              <a:t/>
            </a:r>
            <a:endParaRPr b="1" sz="1600">
              <a:solidFill>
                <a:srgbClr val="666666"/>
              </a:solidFill>
              <a:highlight>
                <a:srgbClr val="FFFFFF"/>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Empiricism Gone Bad</a:t>
            </a:r>
            <a:endParaRPr/>
          </a:p>
        </p:txBody>
      </p:sp>
      <p:sp>
        <p:nvSpPr>
          <p:cNvPr id="1808" name="Google Shape;1808;p93"/>
          <p:cNvSpPr txBox="1"/>
          <p:nvPr>
            <p:ph idx="1" type="body"/>
          </p:nvPr>
        </p:nvSpPr>
        <p:spPr>
          <a:xfrm>
            <a:off x="172775" y="771475"/>
            <a:ext cx="8744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br>
              <a:rPr lang="en" sz="1600">
                <a:solidFill>
                  <a:srgbClr val="666666"/>
                </a:solidFill>
                <a:highlight>
                  <a:srgbClr val="FFFFFF"/>
                </a:highlight>
              </a:rPr>
            </a:br>
            <a:endParaRPr sz="1100">
              <a:solidFill>
                <a:schemeClr val="dk1"/>
              </a:solidFill>
            </a:endParaRPr>
          </a:p>
          <a:p>
            <a:pPr indent="0" lvl="0" marL="0" rtl="0" algn="l">
              <a:spcBef>
                <a:spcPts val="1200"/>
              </a:spcBef>
              <a:spcAft>
                <a:spcPts val="0"/>
              </a:spcAft>
              <a:buNone/>
            </a:pPr>
            <a:r>
              <a:t/>
            </a:r>
            <a:endParaRPr sz="1600">
              <a:solidFill>
                <a:srgbClr val="666666"/>
              </a:solidFill>
              <a:highlight>
                <a:srgbClr val="FFFFFF"/>
              </a:highlight>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600">
              <a:solidFill>
                <a:srgbClr val="666666"/>
              </a:solidFill>
              <a:highlight>
                <a:srgbClr val="FFFFFF"/>
              </a:highlight>
            </a:endParaRPr>
          </a:p>
          <a:p>
            <a:pPr indent="0" lvl="0" marL="0" rtl="0" algn="l">
              <a:spcBef>
                <a:spcPts val="1200"/>
              </a:spcBef>
              <a:spcAft>
                <a:spcPts val="1200"/>
              </a:spcAft>
              <a:buNone/>
            </a:pPr>
            <a:r>
              <a:t/>
            </a:r>
            <a:endParaRPr b="1" sz="1600">
              <a:solidFill>
                <a:srgbClr val="666666"/>
              </a:solidFill>
              <a:highlight>
                <a:srgbClr val="FFFFFF"/>
              </a:highlight>
            </a:endParaRPr>
          </a:p>
        </p:txBody>
      </p:sp>
      <p:sp>
        <p:nvSpPr>
          <p:cNvPr id="1809" name="Google Shape;1809;p93"/>
          <p:cNvSpPr txBox="1"/>
          <p:nvPr>
            <p:ph idx="1" type="body"/>
          </p:nvPr>
        </p:nvSpPr>
        <p:spPr>
          <a:xfrm>
            <a:off x="172775" y="1152475"/>
            <a:ext cx="8838300" cy="34164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4500"/>
              <a:t>In ethically sensitive context, </a:t>
            </a:r>
            <a:r>
              <a:rPr b="1" lang="en" sz="4500"/>
              <a:t>expected outcome </a:t>
            </a:r>
            <a:r>
              <a:rPr lang="en" sz="4500"/>
              <a:t>does not perfectly track merit (or the relevant latent property)</a:t>
            </a:r>
            <a:r>
              <a:rPr b="1" lang="en" sz="4500"/>
              <a:t>.</a:t>
            </a:r>
            <a:br>
              <a:rPr b="1" lang="en" sz="4500"/>
            </a:br>
            <a:br>
              <a:rPr b="1" lang="en" sz="4500"/>
            </a:br>
            <a:r>
              <a:rPr lang="en" sz="4500"/>
              <a:t>In other words: even if we had a crystal ball that could predict the future, the problem of treating people fairly would not be solved. </a:t>
            </a:r>
            <a:endParaRPr sz="4500"/>
          </a:p>
          <a:p>
            <a:pPr indent="0" lvl="0" marL="0" rtl="0" algn="l">
              <a:spcBef>
                <a:spcPts val="1200"/>
              </a:spcBef>
              <a:spcAft>
                <a:spcPts val="0"/>
              </a:spcAft>
              <a:buNone/>
            </a:pPr>
            <a:br>
              <a:rPr lang="en"/>
            </a:br>
            <a:br>
              <a:rPr lang="en"/>
            </a:br>
            <a:br>
              <a:rPr b="1" lang="en"/>
            </a:br>
            <a:br>
              <a:rPr b="1" lang="en"/>
            </a:br>
            <a:br>
              <a:rPr b="1" lang="en"/>
            </a:br>
            <a:endParaRPr b="1"/>
          </a:p>
          <a:p>
            <a:pPr indent="0" lvl="0" marL="0" rtl="0" algn="l">
              <a:spcBef>
                <a:spcPts val="1200"/>
              </a:spcBef>
              <a:spcAft>
                <a:spcPts val="0"/>
              </a:spcAft>
              <a:buNone/>
            </a:pPr>
            <a:r>
              <a:t/>
            </a:r>
            <a:endParaRPr b="1">
              <a:solidFill>
                <a:srgbClr val="666666"/>
              </a:solidFill>
              <a:highlight>
                <a:srgbClr val="FFFFFF"/>
              </a:highlight>
            </a:endParaRPr>
          </a:p>
          <a:p>
            <a:pPr indent="0" lvl="0" marL="0" rtl="0" algn="l">
              <a:spcBef>
                <a:spcPts val="1200"/>
              </a:spcBef>
              <a:spcAft>
                <a:spcPts val="0"/>
              </a:spcAft>
              <a:buNone/>
            </a:pPr>
            <a:br>
              <a:rPr b="1" lang="en">
                <a:solidFill>
                  <a:srgbClr val="666666"/>
                </a:solidFill>
                <a:highlight>
                  <a:srgbClr val="FFFFFF"/>
                </a:highlight>
              </a:rPr>
            </a:br>
            <a:br>
              <a:rPr lang="en">
                <a:solidFill>
                  <a:srgbClr val="666666"/>
                </a:solidFill>
                <a:highlight>
                  <a:srgbClr val="FFFFFF"/>
                </a:highlight>
              </a:rPr>
            </a:br>
            <a:endParaRPr sz="1100">
              <a:solidFill>
                <a:schemeClr val="dk1"/>
              </a:solidFill>
            </a:endParaRPr>
          </a:p>
          <a:p>
            <a:pPr indent="0" lvl="0" marL="0" rtl="0" algn="l">
              <a:spcBef>
                <a:spcPts val="1200"/>
              </a:spcBef>
              <a:spcAft>
                <a:spcPts val="1200"/>
              </a:spcAft>
              <a:buNone/>
            </a:pPr>
            <a:br>
              <a:rPr lang="en">
                <a:solidFill>
                  <a:srgbClr val="666666"/>
                </a:solidFill>
                <a:highlight>
                  <a:srgbClr val="FFFFFF"/>
                </a:highlight>
              </a:rPr>
            </a:br>
            <a:br>
              <a:rPr lang="en">
                <a:solidFill>
                  <a:srgbClr val="666666"/>
                </a:solidFill>
                <a:highlight>
                  <a:srgbClr val="FFFFFF"/>
                </a:highlight>
              </a:rPr>
            </a:br>
            <a:endParaRPr b="1">
              <a:solidFill>
                <a:srgbClr val="666666"/>
              </a:solidFill>
            </a:endParaRPr>
          </a:p>
        </p:txBody>
      </p:sp>
      <p:pic>
        <p:nvPicPr>
          <p:cNvPr id="1810" name="Google Shape;1810;p93"/>
          <p:cNvPicPr preferRelativeResize="0"/>
          <p:nvPr/>
        </p:nvPicPr>
        <p:blipFill>
          <a:blip r:embed="rId3">
            <a:alphaModFix/>
          </a:blip>
          <a:stretch>
            <a:fillRect/>
          </a:stretch>
        </p:blipFill>
        <p:spPr>
          <a:xfrm>
            <a:off x="5613501" y="3060850"/>
            <a:ext cx="3045255" cy="1743075"/>
          </a:xfrm>
          <a:prstGeom prst="rect">
            <a:avLst/>
          </a:prstGeom>
          <a:noFill/>
          <a:ln>
            <a:noFill/>
          </a:ln>
        </p:spPr>
      </p:pic>
      <p:pic>
        <p:nvPicPr>
          <p:cNvPr id="1811" name="Google Shape;1811;p93"/>
          <p:cNvPicPr preferRelativeResize="0"/>
          <p:nvPr/>
        </p:nvPicPr>
        <p:blipFill>
          <a:blip r:embed="rId4">
            <a:alphaModFix/>
          </a:blip>
          <a:stretch>
            <a:fillRect/>
          </a:stretch>
        </p:blipFill>
        <p:spPr>
          <a:xfrm>
            <a:off x="629963" y="3060838"/>
            <a:ext cx="2619375" cy="1743075"/>
          </a:xfrm>
          <a:prstGeom prst="rect">
            <a:avLst/>
          </a:prstGeom>
          <a:noFill/>
          <a:ln>
            <a:noFill/>
          </a:ln>
        </p:spPr>
      </p:pic>
      <p:sp>
        <p:nvSpPr>
          <p:cNvPr id="1812" name="Google Shape;1812;p93"/>
          <p:cNvSpPr txBox="1"/>
          <p:nvPr/>
        </p:nvSpPr>
        <p:spPr>
          <a:xfrm>
            <a:off x="3723425" y="2700388"/>
            <a:ext cx="11493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0"/>
              <a:t>=</a:t>
            </a:r>
            <a:endParaRPr sz="15000"/>
          </a:p>
        </p:txBody>
      </p:sp>
      <p:sp>
        <p:nvSpPr>
          <p:cNvPr id="1813" name="Google Shape;1813;p93"/>
          <p:cNvSpPr/>
          <p:nvPr/>
        </p:nvSpPr>
        <p:spPr>
          <a:xfrm rot="3209658">
            <a:off x="3775327" y="3889139"/>
            <a:ext cx="1104382" cy="115802"/>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7" name="Shape 1817"/>
        <p:cNvGrpSpPr/>
        <p:nvPr/>
      </p:nvGrpSpPr>
      <p:grpSpPr>
        <a:xfrm>
          <a:off x="0" y="0"/>
          <a:ext cx="0" cy="0"/>
          <a:chOff x="0" y="0"/>
          <a:chExt cx="0" cy="0"/>
        </a:xfrm>
      </p:grpSpPr>
      <p:sp>
        <p:nvSpPr>
          <p:cNvPr id="1818" name="Google Shape;1818;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Measurement Invariance </a:t>
            </a:r>
            <a:endParaRPr>
              <a:latin typeface="Arial"/>
              <a:ea typeface="Arial"/>
              <a:cs typeface="Arial"/>
              <a:sym typeface="Arial"/>
            </a:endParaRPr>
          </a:p>
        </p:txBody>
      </p:sp>
      <p:sp>
        <p:nvSpPr>
          <p:cNvPr id="1819" name="Google Shape;1819;p94"/>
          <p:cNvSpPr txBox="1"/>
          <p:nvPr>
            <p:ph idx="1" type="body"/>
          </p:nvPr>
        </p:nvSpPr>
        <p:spPr>
          <a:xfrm>
            <a:off x="172775" y="1152475"/>
            <a:ext cx="66852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500">
                <a:latin typeface="Arial"/>
                <a:ea typeface="Arial"/>
                <a:cs typeface="Arial"/>
                <a:sym typeface="Arial"/>
              </a:rPr>
              <a:t>Machine learners should try to solve </a:t>
            </a:r>
            <a:r>
              <a:rPr b="1" lang="en" sz="5500">
                <a:latin typeface="Arial"/>
                <a:ea typeface="Arial"/>
                <a:cs typeface="Arial"/>
                <a:sym typeface="Arial"/>
              </a:rPr>
              <a:t>measurement </a:t>
            </a:r>
            <a:r>
              <a:rPr lang="en" sz="5500">
                <a:latin typeface="Arial"/>
                <a:ea typeface="Arial"/>
                <a:cs typeface="Arial"/>
                <a:sym typeface="Arial"/>
              </a:rPr>
              <a:t>problems and not just prediction problems. </a:t>
            </a:r>
            <a:br>
              <a:rPr lang="en" sz="5500">
                <a:latin typeface="Arial"/>
                <a:ea typeface="Arial"/>
                <a:cs typeface="Arial"/>
                <a:sym typeface="Arial"/>
              </a:rPr>
            </a:br>
            <a:br>
              <a:rPr lang="en" sz="5500">
                <a:latin typeface="Arial"/>
                <a:ea typeface="Arial"/>
                <a:cs typeface="Arial"/>
                <a:sym typeface="Arial"/>
              </a:rPr>
            </a:br>
            <a:r>
              <a:rPr lang="en" sz="5500">
                <a:latin typeface="Arial"/>
                <a:ea typeface="Arial"/>
                <a:cs typeface="Arial"/>
                <a:sym typeface="Arial"/>
              </a:rPr>
              <a:t>To that end, existing work on fairly inferring latent properties ought to be instructive.</a:t>
            </a:r>
            <a:br>
              <a:rPr lang="en" sz="5500">
                <a:latin typeface="Arial"/>
                <a:ea typeface="Arial"/>
                <a:cs typeface="Arial"/>
                <a:sym typeface="Arial"/>
              </a:rPr>
            </a:br>
            <a:endParaRPr sz="5500">
              <a:latin typeface="Arial"/>
              <a:ea typeface="Arial"/>
              <a:cs typeface="Arial"/>
              <a:sym typeface="Arial"/>
            </a:endParaRPr>
          </a:p>
          <a:p>
            <a:pPr indent="-315912" lvl="0" marL="457200" rtl="0" algn="l">
              <a:spcBef>
                <a:spcPts val="1200"/>
              </a:spcBef>
              <a:spcAft>
                <a:spcPts val="0"/>
              </a:spcAft>
              <a:buClr>
                <a:schemeClr val="dk1"/>
              </a:buClr>
              <a:buSzPct val="100000"/>
              <a:buChar char="●"/>
            </a:pPr>
            <a:r>
              <a:rPr lang="en" sz="5500">
                <a:solidFill>
                  <a:schemeClr val="dk1"/>
                </a:solidFill>
              </a:rPr>
              <a:t>(1995) “Measurement Invariance, Predictive Invariance, and the Duality Paradox.” </a:t>
            </a:r>
            <a:r>
              <a:rPr i="1" lang="en" sz="5500">
                <a:solidFill>
                  <a:schemeClr val="dk1"/>
                </a:solidFill>
              </a:rPr>
              <a:t>Multivariate Behavioral Research</a:t>
            </a:r>
            <a:r>
              <a:rPr lang="en" sz="5500">
                <a:solidFill>
                  <a:schemeClr val="dk1"/>
                </a:solidFill>
              </a:rPr>
              <a:t> 30 (4): 577-605.</a:t>
            </a:r>
            <a:endParaRPr sz="5500">
              <a:solidFill>
                <a:schemeClr val="dk1"/>
              </a:solidFill>
            </a:endParaRPr>
          </a:p>
          <a:p>
            <a:pPr indent="-315912" lvl="0" marL="457200" rtl="0" algn="l">
              <a:spcBef>
                <a:spcPts val="0"/>
              </a:spcBef>
              <a:spcAft>
                <a:spcPts val="0"/>
              </a:spcAft>
              <a:buClr>
                <a:schemeClr val="dk1"/>
              </a:buClr>
              <a:buSzPct val="100000"/>
              <a:buChar char="●"/>
            </a:pPr>
            <a:r>
              <a:rPr lang="en" sz="5500">
                <a:solidFill>
                  <a:schemeClr val="dk1"/>
                </a:solidFill>
              </a:rPr>
              <a:t>(1998) “Group Differences in Regression Intercepts: Implications for Factorial Invariance.” </a:t>
            </a:r>
            <a:r>
              <a:rPr i="1" lang="en" sz="5500">
                <a:solidFill>
                  <a:schemeClr val="dk1"/>
                </a:solidFill>
              </a:rPr>
              <a:t>Multivariate Behavioral Research</a:t>
            </a:r>
            <a:r>
              <a:rPr lang="en" sz="5500">
                <a:solidFill>
                  <a:schemeClr val="dk1"/>
                </a:solidFill>
              </a:rPr>
              <a:t> 33 (3): 403–24.</a:t>
            </a:r>
            <a:endParaRPr sz="5500">
              <a:solidFill>
                <a:schemeClr val="dk1"/>
              </a:solidFill>
            </a:endParaRPr>
          </a:p>
          <a:p>
            <a:pPr indent="-315912" lvl="0" marL="457200" rtl="0" algn="l">
              <a:spcBef>
                <a:spcPts val="0"/>
              </a:spcBef>
              <a:spcAft>
                <a:spcPts val="0"/>
              </a:spcAft>
              <a:buClr>
                <a:schemeClr val="dk1"/>
              </a:buClr>
              <a:buSzPct val="100000"/>
              <a:buChar char="●"/>
            </a:pPr>
            <a:r>
              <a:rPr lang="en" sz="5500">
                <a:solidFill>
                  <a:schemeClr val="dk1"/>
                </a:solidFill>
              </a:rPr>
              <a:t>(2007). “Invariance in Measurement and Prediction Revisited.” </a:t>
            </a:r>
            <a:r>
              <a:rPr i="1" lang="en" sz="5500">
                <a:solidFill>
                  <a:schemeClr val="dk1"/>
                </a:solidFill>
              </a:rPr>
              <a:t>Psychometrika</a:t>
            </a:r>
            <a:r>
              <a:rPr lang="en" sz="5500">
                <a:solidFill>
                  <a:schemeClr val="dk1"/>
                </a:solidFill>
              </a:rPr>
              <a:t> 72(4): 461–73.</a:t>
            </a:r>
            <a:endParaRPr sz="5500">
              <a:solidFill>
                <a:schemeClr val="dk1"/>
              </a:solidFill>
            </a:endParaRPr>
          </a:p>
          <a:p>
            <a:pPr indent="-315912" lvl="0" marL="457200" rtl="0" algn="l">
              <a:spcBef>
                <a:spcPts val="0"/>
              </a:spcBef>
              <a:spcAft>
                <a:spcPts val="0"/>
              </a:spcAft>
              <a:buClr>
                <a:schemeClr val="dk1"/>
              </a:buClr>
              <a:buSzPct val="100000"/>
              <a:buChar char="●"/>
            </a:pPr>
            <a:r>
              <a:rPr lang="en" sz="5500">
                <a:solidFill>
                  <a:schemeClr val="dk1"/>
                </a:solidFill>
              </a:rPr>
              <a:t>(2011) Millsap, Roger E.llis. </a:t>
            </a:r>
            <a:r>
              <a:rPr i="1" lang="en" sz="5500">
                <a:solidFill>
                  <a:schemeClr val="dk1"/>
                </a:solidFill>
              </a:rPr>
              <a:t>Statistical Approaches to Measurement Invariance</a:t>
            </a:r>
            <a:r>
              <a:rPr lang="en" sz="5500">
                <a:solidFill>
                  <a:schemeClr val="dk1"/>
                </a:solidFill>
              </a:rPr>
              <a:t>. Routledge.</a:t>
            </a:r>
            <a:br>
              <a:rPr lang="en" sz="5500">
                <a:solidFill>
                  <a:schemeClr val="dk1"/>
                </a:solidFill>
              </a:rPr>
            </a:br>
            <a:br>
              <a:rPr lang="en" sz="5500">
                <a:solidFill>
                  <a:schemeClr val="dk1"/>
                </a:solidFill>
              </a:rPr>
            </a:br>
            <a:endParaRPr sz="5500">
              <a:solidFill>
                <a:schemeClr val="dk1"/>
              </a:solidFill>
            </a:endParaRPr>
          </a:p>
          <a:p>
            <a:pPr indent="0" lvl="0" marL="0" rtl="0" algn="l">
              <a:spcBef>
                <a:spcPts val="1200"/>
              </a:spcBef>
              <a:spcAft>
                <a:spcPts val="0"/>
              </a:spcAft>
              <a:buNone/>
            </a:pPr>
            <a:br>
              <a:rPr lang="en" sz="1100">
                <a:solidFill>
                  <a:schemeClr val="dk1"/>
                </a:solidFill>
              </a:rPr>
            </a:b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br>
              <a:rPr lang="en"/>
            </a:br>
            <a:br>
              <a:rPr lang="en"/>
            </a:br>
            <a:br>
              <a:rPr b="1" lang="en"/>
            </a:br>
            <a:br>
              <a:rPr b="1" lang="en"/>
            </a:br>
            <a:br>
              <a:rPr b="1" lang="en"/>
            </a:br>
            <a:endParaRPr b="1"/>
          </a:p>
          <a:p>
            <a:pPr indent="0" lvl="0" marL="0" rtl="0" algn="l">
              <a:spcBef>
                <a:spcPts val="1200"/>
              </a:spcBef>
              <a:spcAft>
                <a:spcPts val="0"/>
              </a:spcAft>
              <a:buNone/>
            </a:pPr>
            <a:r>
              <a:t/>
            </a:r>
            <a:endParaRPr b="1">
              <a:solidFill>
                <a:srgbClr val="666666"/>
              </a:solidFill>
              <a:highlight>
                <a:srgbClr val="FFFFFF"/>
              </a:highlight>
            </a:endParaRPr>
          </a:p>
          <a:p>
            <a:pPr indent="0" lvl="0" marL="0" rtl="0" algn="l">
              <a:spcBef>
                <a:spcPts val="1200"/>
              </a:spcBef>
              <a:spcAft>
                <a:spcPts val="0"/>
              </a:spcAft>
              <a:buNone/>
            </a:pPr>
            <a:br>
              <a:rPr b="1" lang="en">
                <a:solidFill>
                  <a:srgbClr val="666666"/>
                </a:solidFill>
                <a:highlight>
                  <a:srgbClr val="FFFFFF"/>
                </a:highlight>
              </a:rPr>
            </a:br>
            <a:br>
              <a:rPr lang="en">
                <a:solidFill>
                  <a:srgbClr val="666666"/>
                </a:solidFill>
                <a:highlight>
                  <a:srgbClr val="FFFFFF"/>
                </a:highlight>
              </a:rPr>
            </a:br>
            <a:endParaRPr sz="1100">
              <a:solidFill>
                <a:schemeClr val="dk1"/>
              </a:solidFill>
            </a:endParaRPr>
          </a:p>
          <a:p>
            <a:pPr indent="0" lvl="0" marL="0" rtl="0" algn="l">
              <a:spcBef>
                <a:spcPts val="1200"/>
              </a:spcBef>
              <a:spcAft>
                <a:spcPts val="1200"/>
              </a:spcAft>
              <a:buNone/>
            </a:pPr>
            <a:br>
              <a:rPr lang="en">
                <a:solidFill>
                  <a:srgbClr val="666666"/>
                </a:solidFill>
                <a:highlight>
                  <a:srgbClr val="FFFFFF"/>
                </a:highlight>
              </a:rPr>
            </a:br>
            <a:br>
              <a:rPr lang="en">
                <a:solidFill>
                  <a:srgbClr val="666666"/>
                </a:solidFill>
                <a:highlight>
                  <a:srgbClr val="FFFFFF"/>
                </a:highlight>
              </a:rPr>
            </a:br>
            <a:endParaRPr b="1">
              <a:solidFill>
                <a:srgbClr val="666666"/>
              </a:solidFill>
            </a:endParaRPr>
          </a:p>
        </p:txBody>
      </p:sp>
      <p:pic>
        <p:nvPicPr>
          <p:cNvPr id="1820" name="Google Shape;1820;p94"/>
          <p:cNvPicPr preferRelativeResize="0"/>
          <p:nvPr/>
        </p:nvPicPr>
        <p:blipFill>
          <a:blip r:embed="rId3">
            <a:alphaModFix/>
          </a:blip>
          <a:stretch>
            <a:fillRect/>
          </a:stretch>
        </p:blipFill>
        <p:spPr>
          <a:xfrm>
            <a:off x="7191625" y="1245625"/>
            <a:ext cx="1787625" cy="2526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95"/>
          <p:cNvSpPr txBox="1"/>
          <p:nvPr>
            <p:ph type="title"/>
          </p:nvPr>
        </p:nvSpPr>
        <p:spPr>
          <a:xfrm>
            <a:off x="2621950" y="214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800"/>
              <a:t>Thank You!</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21"/>
          <p:cNvSpPr txBox="1"/>
          <p:nvPr>
            <p:ph idx="1" type="body"/>
          </p:nvPr>
        </p:nvSpPr>
        <p:spPr>
          <a:xfrm>
            <a:off x="257975" y="841800"/>
            <a:ext cx="6673500" cy="2584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Group Fairness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Individual Fairness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Interpolations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b="1" sz="1100"/>
          </a:p>
        </p:txBody>
      </p:sp>
      <p:sp>
        <p:nvSpPr>
          <p:cNvPr id="115" name="Google Shape;115;p21"/>
          <p:cNvSpPr txBox="1"/>
          <p:nvPr>
            <p:ph type="title"/>
          </p:nvPr>
        </p:nvSpPr>
        <p:spPr>
          <a:xfrm>
            <a:off x="58350" y="0"/>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latin typeface="Arial"/>
                <a:ea typeface="Arial"/>
                <a:cs typeface="Arial"/>
                <a:sym typeface="Arial"/>
              </a:rPr>
              <a:t>General Models of Fairness in Machine Learning </a:t>
            </a:r>
            <a:endParaRPr>
              <a:latin typeface="Arial"/>
              <a:ea typeface="Arial"/>
              <a:cs typeface="Arial"/>
              <a:sym typeface="Arial"/>
            </a:endParaRPr>
          </a:p>
        </p:txBody>
      </p:sp>
      <p:pic>
        <p:nvPicPr>
          <p:cNvPr id="116" name="Google Shape;116;p21"/>
          <p:cNvPicPr preferRelativeResize="0"/>
          <p:nvPr/>
        </p:nvPicPr>
        <p:blipFill>
          <a:blip r:embed="rId3">
            <a:alphaModFix/>
          </a:blip>
          <a:stretch>
            <a:fillRect/>
          </a:stretch>
        </p:blipFill>
        <p:spPr>
          <a:xfrm>
            <a:off x="4318300" y="865025"/>
            <a:ext cx="4141401" cy="3106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